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3"/>
  </p:notesMasterIdLst>
  <p:sldIdLst>
    <p:sldId id="257" r:id="rId2"/>
    <p:sldId id="258" r:id="rId3"/>
    <p:sldId id="266" r:id="rId4"/>
    <p:sldId id="267" r:id="rId5"/>
    <p:sldId id="268" r:id="rId6"/>
    <p:sldId id="269" r:id="rId7"/>
    <p:sldId id="259" r:id="rId8"/>
    <p:sldId id="270" r:id="rId9"/>
    <p:sldId id="271" r:id="rId10"/>
    <p:sldId id="272" r:id="rId11"/>
    <p:sldId id="273" r:id="rId12"/>
    <p:sldId id="261" r:id="rId13"/>
    <p:sldId id="274" r:id="rId14"/>
    <p:sldId id="275" r:id="rId15"/>
    <p:sldId id="276" r:id="rId16"/>
    <p:sldId id="277" r:id="rId17"/>
    <p:sldId id="263" r:id="rId18"/>
    <p:sldId id="278" r:id="rId19"/>
    <p:sldId id="279" r:id="rId20"/>
    <p:sldId id="280" r:id="rId21"/>
    <p:sldId id="281" r:id="rId22"/>
    <p:sldId id="262" r:id="rId23"/>
    <p:sldId id="282" r:id="rId24"/>
    <p:sldId id="283" r:id="rId25"/>
    <p:sldId id="284" r:id="rId26"/>
    <p:sldId id="285" r:id="rId27"/>
    <p:sldId id="260" r:id="rId28"/>
    <p:sldId id="286" r:id="rId29"/>
    <p:sldId id="287" r:id="rId30"/>
    <p:sldId id="288" r:id="rId31"/>
    <p:sldId id="289" r:id="rId32"/>
    <p:sldId id="264" r:id="rId33"/>
    <p:sldId id="290" r:id="rId34"/>
    <p:sldId id="291" r:id="rId35"/>
    <p:sldId id="292" r:id="rId36"/>
    <p:sldId id="293" r:id="rId37"/>
    <p:sldId id="265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gold%20dat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gold%20dat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fortpt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fortpt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fortpt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fortp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gold%20data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fortpt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fortpt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fortpt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fortpt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fortpt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fortpt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gold%20data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gold%20data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gold%20data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gold%20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gold%20data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gold%20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gold%20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gold%20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gold%20dat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gold%20dat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gold%20dat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arman:Desktop:gold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Price of Gold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circle"/>
            <c:size val="7"/>
            <c:spPr>
              <a:solidFill>
                <a:schemeClr val="accent3"/>
              </a:solidFill>
            </c:spPr>
          </c:marker>
          <c:cat>
            <c:numRef>
              <c:f>Sheet1!$A$2:$A$20</c:f>
              <c:numCache>
                <c:formatCode>m/d/yy</c:formatCode>
                <c:ptCount val="19"/>
                <c:pt idx="0">
                  <c:v>39242</c:v>
                </c:pt>
                <c:pt idx="1">
                  <c:v>39252</c:v>
                </c:pt>
                <c:pt idx="2">
                  <c:v>39262</c:v>
                </c:pt>
                <c:pt idx="3">
                  <c:v>39272</c:v>
                </c:pt>
                <c:pt idx="4">
                  <c:v>39282</c:v>
                </c:pt>
                <c:pt idx="5">
                  <c:v>39292</c:v>
                </c:pt>
                <c:pt idx="6">
                  <c:v>39302</c:v>
                </c:pt>
                <c:pt idx="7">
                  <c:v>39312</c:v>
                </c:pt>
                <c:pt idx="8">
                  <c:v>39322</c:v>
                </c:pt>
                <c:pt idx="9">
                  <c:v>39332</c:v>
                </c:pt>
                <c:pt idx="10">
                  <c:v>39342</c:v>
                </c:pt>
                <c:pt idx="11">
                  <c:v>39352</c:v>
                </c:pt>
                <c:pt idx="12">
                  <c:v>39362</c:v>
                </c:pt>
                <c:pt idx="13">
                  <c:v>39372</c:v>
                </c:pt>
                <c:pt idx="14">
                  <c:v>39382</c:v>
                </c:pt>
                <c:pt idx="15">
                  <c:v>39392</c:v>
                </c:pt>
                <c:pt idx="16">
                  <c:v>39402</c:v>
                </c:pt>
                <c:pt idx="17">
                  <c:v>39412</c:v>
                </c:pt>
                <c:pt idx="18">
                  <c:v>39422</c:v>
                </c:pt>
              </c:numCache>
            </c:num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1525</c:v>
                </c:pt>
                <c:pt idx="1">
                  <c:v>1540</c:v>
                </c:pt>
                <c:pt idx="2">
                  <c:v>1500</c:v>
                </c:pt>
                <c:pt idx="3">
                  <c:v>1545</c:v>
                </c:pt>
                <c:pt idx="4">
                  <c:v>1585</c:v>
                </c:pt>
                <c:pt idx="5">
                  <c:v>1625</c:v>
                </c:pt>
                <c:pt idx="6">
                  <c:v>1740</c:v>
                </c:pt>
                <c:pt idx="7">
                  <c:v>1805</c:v>
                </c:pt>
                <c:pt idx="8">
                  <c:v>1785</c:v>
                </c:pt>
                <c:pt idx="9">
                  <c:v>1820</c:v>
                </c:pt>
                <c:pt idx="10">
                  <c:v>1785</c:v>
                </c:pt>
                <c:pt idx="11">
                  <c:v>1600</c:v>
                </c:pt>
                <c:pt idx="12">
                  <c:v>1640</c:v>
                </c:pt>
                <c:pt idx="13">
                  <c:v>1640</c:v>
                </c:pt>
                <c:pt idx="14">
                  <c:v>1740</c:v>
                </c:pt>
                <c:pt idx="15">
                  <c:v>1760</c:v>
                </c:pt>
                <c:pt idx="16">
                  <c:v>1725</c:v>
                </c:pt>
                <c:pt idx="17">
                  <c:v>1685</c:v>
                </c:pt>
                <c:pt idx="18">
                  <c:v>1720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950848"/>
        <c:axId val="107953152"/>
      </c:lineChart>
      <c:dateAx>
        <c:axId val="1079508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r>
                  <a:rPr lang="en-US" sz="1400">
                    <a:solidFill>
                      <a:schemeClr val="accent1">
                        <a:lumMod val="75000"/>
                      </a:schemeClr>
                    </a:solidFill>
                  </a:rPr>
                  <a:t>Date</a:t>
                </a:r>
              </a:p>
            </c:rich>
          </c:tx>
          <c:layout/>
          <c:overlay val="0"/>
        </c:title>
        <c:numFmt formatCode="m/d/yy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C32D2E"/>
                </a:solidFill>
              </a:defRPr>
            </a:pPr>
            <a:endParaRPr lang="en-US"/>
          </a:p>
        </c:txPr>
        <c:crossAx val="107953152"/>
        <c:crosses val="autoZero"/>
        <c:auto val="1"/>
        <c:lblOffset val="100"/>
        <c:baseTimeUnit val="days"/>
        <c:majorUnit val="10"/>
        <c:majorTimeUnit val="days"/>
        <c:minorUnit val="1"/>
        <c:minorTimeUnit val="days"/>
      </c:dateAx>
      <c:valAx>
        <c:axId val="107953152"/>
        <c:scaling>
          <c:orientation val="minMax"/>
          <c:min val="14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>
                    <a:solidFill>
                      <a:srgbClr val="2A6D7D"/>
                    </a:solidFill>
                  </a:defRPr>
                </a:pPr>
                <a:r>
                  <a:rPr lang="en-US" sz="1400">
                    <a:solidFill>
                      <a:srgbClr val="2A6D7D"/>
                    </a:solidFill>
                  </a:rPr>
                  <a:t>Dollars per Ounce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3"/>
                </a:solidFill>
              </a:defRPr>
            </a:pPr>
            <a:endParaRPr lang="en-US"/>
          </a:p>
        </c:txPr>
        <c:crossAx val="107950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900">
                <a:solidFill>
                  <a:srgbClr val="2A6D7D"/>
                </a:solidFill>
              </a:defRPr>
            </a:pPr>
            <a:r>
              <a:rPr lang="en-US" sz="2900">
                <a:solidFill>
                  <a:srgbClr val="2A6D7D"/>
                </a:solidFill>
              </a:rPr>
              <a:t>Favorite Snacks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accent1">
                  <a:lumMod val="75000"/>
                </a:schemeClr>
              </a:solidFill>
            </a:ln>
          </c:spPr>
          <c:dPt>
            <c:idx val="4"/>
            <c:bubble3D val="0"/>
            <c:spPr>
              <a:solidFill>
                <a:schemeClr val="accent6"/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dPt>
          <c:dLbls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Sheet2!$A$1:$A$5</c:f>
              <c:strCache>
                <c:ptCount val="5"/>
                <c:pt idx="0">
                  <c:v>chips</c:v>
                </c:pt>
                <c:pt idx="1">
                  <c:v>pretzels</c:v>
                </c:pt>
                <c:pt idx="2">
                  <c:v>cookies</c:v>
                </c:pt>
                <c:pt idx="3">
                  <c:v>candy</c:v>
                </c:pt>
                <c:pt idx="4">
                  <c:v>carrots</c:v>
                </c:pt>
              </c:strCache>
            </c:strRef>
          </c:cat>
          <c:val>
            <c:numRef>
              <c:f>Sheet2!$B$1:$B$5</c:f>
              <c:numCache>
                <c:formatCode>General</c:formatCode>
                <c:ptCount val="5"/>
                <c:pt idx="0">
                  <c:v>150</c:v>
                </c:pt>
                <c:pt idx="1">
                  <c:v>50</c:v>
                </c:pt>
                <c:pt idx="2">
                  <c:v>80</c:v>
                </c:pt>
                <c:pt idx="3">
                  <c:v>120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2800"/>
            </a:pPr>
            <a:endParaRPr lang="en-US"/>
          </a:p>
        </c:txPr>
      </c:legendEntry>
      <c:layout>
        <c:manualLayout>
          <c:xMode val="edge"/>
          <c:yMode val="edge"/>
          <c:x val="0.75357221489182602"/>
          <c:y val="0.270396750582234"/>
          <c:w val="0.23231011135843699"/>
          <c:h val="0.38878368637019001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Home Electricity Use per day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weekends</c:v>
          </c:tx>
          <c:invertIfNegative val="0"/>
          <c:cat>
            <c:strRef>
              <c:f>Sheet1!$A$1:$A$5</c:f>
              <c:strCache>
                <c:ptCount val="5"/>
                <c:pt idx="0">
                  <c:v>heater</c:v>
                </c:pt>
                <c:pt idx="1">
                  <c:v>fridge</c:v>
                </c:pt>
                <c:pt idx="2">
                  <c:v>computer</c:v>
                </c:pt>
                <c:pt idx="3">
                  <c:v>lights</c:v>
                </c:pt>
                <c:pt idx="4">
                  <c:v>TV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13</c:v>
                </c:pt>
                <c:pt idx="1">
                  <c:v>24</c:v>
                </c:pt>
                <c:pt idx="2">
                  <c:v>10</c:v>
                </c:pt>
                <c:pt idx="3">
                  <c:v>17</c:v>
                </c:pt>
                <c:pt idx="4">
                  <c:v>11</c:v>
                </c:pt>
              </c:numCache>
            </c:numRef>
          </c:val>
        </c:ser>
        <c:ser>
          <c:idx val="1"/>
          <c:order val="1"/>
          <c:tx>
            <c:v>week days</c:v>
          </c:tx>
          <c:invertIfNegative val="0"/>
          <c:cat>
            <c:strRef>
              <c:f>Sheet1!$A$1:$A$5</c:f>
              <c:strCache>
                <c:ptCount val="5"/>
                <c:pt idx="0">
                  <c:v>heater</c:v>
                </c:pt>
                <c:pt idx="1">
                  <c:v>fridge</c:v>
                </c:pt>
                <c:pt idx="2">
                  <c:v>computer</c:v>
                </c:pt>
                <c:pt idx="3">
                  <c:v>lights</c:v>
                </c:pt>
                <c:pt idx="4">
                  <c:v>TV</c:v>
                </c:pt>
              </c:strCache>
            </c:strRef>
          </c:cat>
          <c:val>
            <c:numRef>
              <c:f>Sheet1!$C$1:$C$5</c:f>
              <c:numCache>
                <c:formatCode>General</c:formatCode>
                <c:ptCount val="5"/>
                <c:pt idx="0">
                  <c:v>7.5</c:v>
                </c:pt>
                <c:pt idx="1">
                  <c:v>24</c:v>
                </c:pt>
                <c:pt idx="2">
                  <c:v>3</c:v>
                </c:pt>
                <c:pt idx="3">
                  <c:v>11.5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194304"/>
        <c:axId val="136196096"/>
      </c:barChart>
      <c:catAx>
        <c:axId val="1361943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2A6D7D"/>
                </a:solidFill>
              </a:defRPr>
            </a:pPr>
            <a:endParaRPr lang="en-US"/>
          </a:p>
        </c:txPr>
        <c:crossAx val="136196096"/>
        <c:crosses val="autoZero"/>
        <c:auto val="1"/>
        <c:lblAlgn val="ctr"/>
        <c:lblOffset val="100"/>
        <c:noMultiLvlLbl val="0"/>
      </c:catAx>
      <c:valAx>
        <c:axId val="136196096"/>
        <c:scaling>
          <c:orientation val="minMax"/>
          <c:max val="24"/>
          <c:min val="0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619430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>
              <a:solidFill>
                <a:srgbClr val="2A6D7D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Home Electricity Use per day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weekends</c:v>
          </c:tx>
          <c:invertIfNegative val="0"/>
          <c:cat>
            <c:strRef>
              <c:f>Sheet1!$A$1:$A$5</c:f>
              <c:strCache>
                <c:ptCount val="5"/>
                <c:pt idx="0">
                  <c:v>heater</c:v>
                </c:pt>
                <c:pt idx="1">
                  <c:v>fridge</c:v>
                </c:pt>
                <c:pt idx="2">
                  <c:v>computer</c:v>
                </c:pt>
                <c:pt idx="3">
                  <c:v>lights</c:v>
                </c:pt>
                <c:pt idx="4">
                  <c:v>TV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13</c:v>
                </c:pt>
                <c:pt idx="1">
                  <c:v>24</c:v>
                </c:pt>
                <c:pt idx="2">
                  <c:v>10</c:v>
                </c:pt>
                <c:pt idx="3">
                  <c:v>17</c:v>
                </c:pt>
                <c:pt idx="4">
                  <c:v>11</c:v>
                </c:pt>
              </c:numCache>
            </c:numRef>
          </c:val>
        </c:ser>
        <c:ser>
          <c:idx val="1"/>
          <c:order val="1"/>
          <c:tx>
            <c:v>week days</c:v>
          </c:tx>
          <c:invertIfNegative val="0"/>
          <c:cat>
            <c:strRef>
              <c:f>Sheet1!$A$1:$A$5</c:f>
              <c:strCache>
                <c:ptCount val="5"/>
                <c:pt idx="0">
                  <c:v>heater</c:v>
                </c:pt>
                <c:pt idx="1">
                  <c:v>fridge</c:v>
                </c:pt>
                <c:pt idx="2">
                  <c:v>computer</c:v>
                </c:pt>
                <c:pt idx="3">
                  <c:v>lights</c:v>
                </c:pt>
                <c:pt idx="4">
                  <c:v>TV</c:v>
                </c:pt>
              </c:strCache>
            </c:strRef>
          </c:cat>
          <c:val>
            <c:numRef>
              <c:f>Sheet1!$C$1:$C$5</c:f>
              <c:numCache>
                <c:formatCode>General</c:formatCode>
                <c:ptCount val="5"/>
                <c:pt idx="0">
                  <c:v>7.5</c:v>
                </c:pt>
                <c:pt idx="1">
                  <c:v>24</c:v>
                </c:pt>
                <c:pt idx="2">
                  <c:v>3</c:v>
                </c:pt>
                <c:pt idx="3">
                  <c:v>11.5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981312"/>
        <c:axId val="135983104"/>
      </c:barChart>
      <c:catAx>
        <c:axId val="1359813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2A6D7D"/>
                </a:solidFill>
              </a:defRPr>
            </a:pPr>
            <a:endParaRPr lang="en-US"/>
          </a:p>
        </c:txPr>
        <c:crossAx val="135983104"/>
        <c:crosses val="autoZero"/>
        <c:auto val="1"/>
        <c:lblAlgn val="ctr"/>
        <c:lblOffset val="100"/>
        <c:noMultiLvlLbl val="0"/>
      </c:catAx>
      <c:valAx>
        <c:axId val="135983104"/>
        <c:scaling>
          <c:orientation val="minMax"/>
          <c:max val="24"/>
          <c:min val="0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598131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>
              <a:solidFill>
                <a:srgbClr val="2A6D7D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Home Electricity Use per day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weekends</c:v>
          </c:tx>
          <c:invertIfNegative val="0"/>
          <c:cat>
            <c:strRef>
              <c:f>Sheet1!$A$1:$A$5</c:f>
              <c:strCache>
                <c:ptCount val="5"/>
                <c:pt idx="0">
                  <c:v>heater</c:v>
                </c:pt>
                <c:pt idx="1">
                  <c:v>fridge</c:v>
                </c:pt>
                <c:pt idx="2">
                  <c:v>computer</c:v>
                </c:pt>
                <c:pt idx="3">
                  <c:v>lights</c:v>
                </c:pt>
                <c:pt idx="4">
                  <c:v>TV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13</c:v>
                </c:pt>
                <c:pt idx="1">
                  <c:v>24</c:v>
                </c:pt>
                <c:pt idx="2">
                  <c:v>10</c:v>
                </c:pt>
                <c:pt idx="3">
                  <c:v>17</c:v>
                </c:pt>
                <c:pt idx="4">
                  <c:v>11</c:v>
                </c:pt>
              </c:numCache>
            </c:numRef>
          </c:val>
        </c:ser>
        <c:ser>
          <c:idx val="1"/>
          <c:order val="1"/>
          <c:tx>
            <c:v>week days</c:v>
          </c:tx>
          <c:invertIfNegative val="0"/>
          <c:cat>
            <c:strRef>
              <c:f>Sheet1!$A$1:$A$5</c:f>
              <c:strCache>
                <c:ptCount val="5"/>
                <c:pt idx="0">
                  <c:v>heater</c:v>
                </c:pt>
                <c:pt idx="1">
                  <c:v>fridge</c:v>
                </c:pt>
                <c:pt idx="2">
                  <c:v>computer</c:v>
                </c:pt>
                <c:pt idx="3">
                  <c:v>lights</c:v>
                </c:pt>
                <c:pt idx="4">
                  <c:v>TV</c:v>
                </c:pt>
              </c:strCache>
            </c:strRef>
          </c:cat>
          <c:val>
            <c:numRef>
              <c:f>Sheet1!$C$1:$C$5</c:f>
              <c:numCache>
                <c:formatCode>General</c:formatCode>
                <c:ptCount val="5"/>
                <c:pt idx="0">
                  <c:v>7.5</c:v>
                </c:pt>
                <c:pt idx="1">
                  <c:v>24</c:v>
                </c:pt>
                <c:pt idx="2">
                  <c:v>3</c:v>
                </c:pt>
                <c:pt idx="3">
                  <c:v>11.5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111232"/>
        <c:axId val="136112768"/>
      </c:barChart>
      <c:catAx>
        <c:axId val="1361112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2A6D7D"/>
                </a:solidFill>
              </a:defRPr>
            </a:pPr>
            <a:endParaRPr lang="en-US"/>
          </a:p>
        </c:txPr>
        <c:crossAx val="136112768"/>
        <c:crosses val="autoZero"/>
        <c:auto val="1"/>
        <c:lblAlgn val="ctr"/>
        <c:lblOffset val="100"/>
        <c:noMultiLvlLbl val="0"/>
      </c:catAx>
      <c:valAx>
        <c:axId val="136112768"/>
        <c:scaling>
          <c:orientation val="minMax"/>
          <c:max val="24"/>
          <c:min val="0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611123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>
              <a:solidFill>
                <a:srgbClr val="2A6D7D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Home Electricity Use per day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weekends</c:v>
          </c:tx>
          <c:invertIfNegative val="0"/>
          <c:cat>
            <c:strRef>
              <c:f>Sheet1!$A$1:$A$5</c:f>
              <c:strCache>
                <c:ptCount val="5"/>
                <c:pt idx="0">
                  <c:v>heater</c:v>
                </c:pt>
                <c:pt idx="1">
                  <c:v>fridge</c:v>
                </c:pt>
                <c:pt idx="2">
                  <c:v>computer</c:v>
                </c:pt>
                <c:pt idx="3">
                  <c:v>lights</c:v>
                </c:pt>
                <c:pt idx="4">
                  <c:v>TV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13</c:v>
                </c:pt>
                <c:pt idx="1">
                  <c:v>24</c:v>
                </c:pt>
                <c:pt idx="2">
                  <c:v>10</c:v>
                </c:pt>
                <c:pt idx="3">
                  <c:v>17</c:v>
                </c:pt>
                <c:pt idx="4">
                  <c:v>11</c:v>
                </c:pt>
              </c:numCache>
            </c:numRef>
          </c:val>
        </c:ser>
        <c:ser>
          <c:idx val="1"/>
          <c:order val="1"/>
          <c:tx>
            <c:v>week days</c:v>
          </c:tx>
          <c:invertIfNegative val="0"/>
          <c:cat>
            <c:strRef>
              <c:f>Sheet1!$A$1:$A$5</c:f>
              <c:strCache>
                <c:ptCount val="5"/>
                <c:pt idx="0">
                  <c:v>heater</c:v>
                </c:pt>
                <c:pt idx="1">
                  <c:v>fridge</c:v>
                </c:pt>
                <c:pt idx="2">
                  <c:v>computer</c:v>
                </c:pt>
                <c:pt idx="3">
                  <c:v>lights</c:v>
                </c:pt>
                <c:pt idx="4">
                  <c:v>TV</c:v>
                </c:pt>
              </c:strCache>
            </c:strRef>
          </c:cat>
          <c:val>
            <c:numRef>
              <c:f>Sheet1!$C$1:$C$5</c:f>
              <c:numCache>
                <c:formatCode>General</c:formatCode>
                <c:ptCount val="5"/>
                <c:pt idx="0">
                  <c:v>7.5</c:v>
                </c:pt>
                <c:pt idx="1">
                  <c:v>24</c:v>
                </c:pt>
                <c:pt idx="2">
                  <c:v>3</c:v>
                </c:pt>
                <c:pt idx="3">
                  <c:v>11.5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727360"/>
        <c:axId val="137733248"/>
      </c:barChart>
      <c:catAx>
        <c:axId val="1377273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2A6D7D"/>
                </a:solidFill>
              </a:defRPr>
            </a:pPr>
            <a:endParaRPr lang="en-US"/>
          </a:p>
        </c:txPr>
        <c:crossAx val="137733248"/>
        <c:crosses val="autoZero"/>
        <c:auto val="1"/>
        <c:lblAlgn val="ctr"/>
        <c:lblOffset val="100"/>
        <c:noMultiLvlLbl val="0"/>
      </c:catAx>
      <c:valAx>
        <c:axId val="137733248"/>
        <c:scaling>
          <c:orientation val="minMax"/>
          <c:max val="24"/>
          <c:min val="0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772736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>
              <a:solidFill>
                <a:srgbClr val="2A6D7D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Home Electricity Use per day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weekends</c:v>
          </c:tx>
          <c:invertIfNegative val="0"/>
          <c:cat>
            <c:strRef>
              <c:f>Sheet1!$A$1:$A$5</c:f>
              <c:strCache>
                <c:ptCount val="5"/>
                <c:pt idx="0">
                  <c:v>heater</c:v>
                </c:pt>
                <c:pt idx="1">
                  <c:v>fridge</c:v>
                </c:pt>
                <c:pt idx="2">
                  <c:v>computer</c:v>
                </c:pt>
                <c:pt idx="3">
                  <c:v>lights</c:v>
                </c:pt>
                <c:pt idx="4">
                  <c:v>TV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13</c:v>
                </c:pt>
                <c:pt idx="1">
                  <c:v>24</c:v>
                </c:pt>
                <c:pt idx="2">
                  <c:v>10</c:v>
                </c:pt>
                <c:pt idx="3">
                  <c:v>17</c:v>
                </c:pt>
                <c:pt idx="4">
                  <c:v>11</c:v>
                </c:pt>
              </c:numCache>
            </c:numRef>
          </c:val>
        </c:ser>
        <c:ser>
          <c:idx val="1"/>
          <c:order val="1"/>
          <c:tx>
            <c:v>week days</c:v>
          </c:tx>
          <c:invertIfNegative val="0"/>
          <c:cat>
            <c:strRef>
              <c:f>Sheet1!$A$1:$A$5</c:f>
              <c:strCache>
                <c:ptCount val="5"/>
                <c:pt idx="0">
                  <c:v>heater</c:v>
                </c:pt>
                <c:pt idx="1">
                  <c:v>fridge</c:v>
                </c:pt>
                <c:pt idx="2">
                  <c:v>computer</c:v>
                </c:pt>
                <c:pt idx="3">
                  <c:v>lights</c:v>
                </c:pt>
                <c:pt idx="4">
                  <c:v>TV</c:v>
                </c:pt>
              </c:strCache>
            </c:strRef>
          </c:cat>
          <c:val>
            <c:numRef>
              <c:f>Sheet1!$C$1:$C$5</c:f>
              <c:numCache>
                <c:formatCode>General</c:formatCode>
                <c:ptCount val="5"/>
                <c:pt idx="0">
                  <c:v>7.5</c:v>
                </c:pt>
                <c:pt idx="1">
                  <c:v>24</c:v>
                </c:pt>
                <c:pt idx="2">
                  <c:v>3</c:v>
                </c:pt>
                <c:pt idx="3">
                  <c:v>11.5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771648"/>
        <c:axId val="137777536"/>
      </c:barChart>
      <c:catAx>
        <c:axId val="1377716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2A6D7D"/>
                </a:solidFill>
              </a:defRPr>
            </a:pPr>
            <a:endParaRPr lang="en-US"/>
          </a:p>
        </c:txPr>
        <c:crossAx val="137777536"/>
        <c:crosses val="autoZero"/>
        <c:auto val="1"/>
        <c:lblAlgn val="ctr"/>
        <c:lblOffset val="100"/>
        <c:noMultiLvlLbl val="0"/>
      </c:catAx>
      <c:valAx>
        <c:axId val="137777536"/>
        <c:scaling>
          <c:orientation val="minMax"/>
          <c:max val="24"/>
          <c:min val="0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777164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>
              <a:solidFill>
                <a:srgbClr val="2A6D7D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2A6D7D"/>
                </a:solidFill>
              </a:defRPr>
            </a:pPr>
            <a:r>
              <a:rPr lang="en-US">
                <a:solidFill>
                  <a:srgbClr val="2A6D7D"/>
                </a:solidFill>
              </a:rPr>
              <a:t>Company Profits</a:t>
            </a:r>
          </a:p>
        </c:rich>
      </c:tx>
      <c:layout>
        <c:manualLayout>
          <c:xMode val="edge"/>
          <c:yMode val="edge"/>
          <c:x val="0.3597624913450240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890824605178601"/>
          <c:y val="6.9087948948108602E-2"/>
          <c:w val="0.884951216961257"/>
          <c:h val="0.75861882247765899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chemeClr val="accent3"/>
              </a:solidFill>
            </a:ln>
          </c:spPr>
          <c:marker>
            <c:symbol val="circle"/>
            <c:size val="5"/>
            <c:spPr>
              <a:solidFill>
                <a:schemeClr val="accent3"/>
              </a:solidFill>
            </c:spPr>
          </c:marker>
          <c:cat>
            <c:strRef>
              <c:f>Sheet2!$A$1:$A$21</c:f>
              <c:strCache>
                <c:ptCount val="21"/>
                <c:pt idx="0">
                  <c:v>Jan '11</c:v>
                </c:pt>
                <c:pt idx="1">
                  <c:v>Feb '11</c:v>
                </c:pt>
                <c:pt idx="2">
                  <c:v>Mar '11</c:v>
                </c:pt>
                <c:pt idx="3">
                  <c:v>Apr '11</c:v>
                </c:pt>
                <c:pt idx="4">
                  <c:v>May '11</c:v>
                </c:pt>
                <c:pt idx="5">
                  <c:v>Jun '11</c:v>
                </c:pt>
                <c:pt idx="6">
                  <c:v>Jul '11</c:v>
                </c:pt>
                <c:pt idx="7">
                  <c:v>Aug '11</c:v>
                </c:pt>
                <c:pt idx="8">
                  <c:v>Sep '11</c:v>
                </c:pt>
                <c:pt idx="9">
                  <c:v>Oct '11</c:v>
                </c:pt>
                <c:pt idx="10">
                  <c:v>Nov '11</c:v>
                </c:pt>
                <c:pt idx="11">
                  <c:v>Dec '11</c:v>
                </c:pt>
                <c:pt idx="12">
                  <c:v>Jan '12</c:v>
                </c:pt>
                <c:pt idx="13">
                  <c:v>Feb '12</c:v>
                </c:pt>
                <c:pt idx="14">
                  <c:v>Mar '12</c:v>
                </c:pt>
                <c:pt idx="15">
                  <c:v>Apr '12</c:v>
                </c:pt>
                <c:pt idx="16">
                  <c:v>May '12</c:v>
                </c:pt>
                <c:pt idx="17">
                  <c:v>Jun '12</c:v>
                </c:pt>
                <c:pt idx="18">
                  <c:v>Jul '12</c:v>
                </c:pt>
                <c:pt idx="19">
                  <c:v>Aug '12</c:v>
                </c:pt>
                <c:pt idx="20">
                  <c:v>Sep '12</c:v>
                </c:pt>
              </c:strCache>
            </c:strRef>
          </c:cat>
          <c:val>
            <c:numRef>
              <c:f>Sheet2!$B$1:$B$21</c:f>
              <c:numCache>
                <c:formatCode>General</c:formatCode>
                <c:ptCount val="21"/>
                <c:pt idx="0">
                  <c:v>1.2</c:v>
                </c:pt>
                <c:pt idx="1">
                  <c:v>1.1000000000000001</c:v>
                </c:pt>
                <c:pt idx="2">
                  <c:v>1.1000000000000001</c:v>
                </c:pt>
                <c:pt idx="3">
                  <c:v>2.7</c:v>
                </c:pt>
                <c:pt idx="4">
                  <c:v>5.7</c:v>
                </c:pt>
                <c:pt idx="5">
                  <c:v>10.9</c:v>
                </c:pt>
                <c:pt idx="6">
                  <c:v>9.8000000000000007</c:v>
                </c:pt>
                <c:pt idx="7">
                  <c:v>9.6999999999999993</c:v>
                </c:pt>
                <c:pt idx="8">
                  <c:v>10.7</c:v>
                </c:pt>
                <c:pt idx="9">
                  <c:v>1</c:v>
                </c:pt>
                <c:pt idx="10">
                  <c:v>1.2</c:v>
                </c:pt>
                <c:pt idx="11">
                  <c:v>1.2</c:v>
                </c:pt>
                <c:pt idx="12">
                  <c:v>1.3</c:v>
                </c:pt>
                <c:pt idx="13">
                  <c:v>1.1000000000000001</c:v>
                </c:pt>
                <c:pt idx="14">
                  <c:v>1.2</c:v>
                </c:pt>
                <c:pt idx="15">
                  <c:v>1.2</c:v>
                </c:pt>
                <c:pt idx="16">
                  <c:v>5.9</c:v>
                </c:pt>
                <c:pt idx="17">
                  <c:v>11.9</c:v>
                </c:pt>
                <c:pt idx="18">
                  <c:v>10.8</c:v>
                </c:pt>
                <c:pt idx="19">
                  <c:v>10.7</c:v>
                </c:pt>
                <c:pt idx="20">
                  <c:v>11.8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351168"/>
        <c:axId val="139353088"/>
      </c:lineChart>
      <c:catAx>
        <c:axId val="139351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2A6D7D"/>
                </a:solidFill>
              </a:defRPr>
            </a:pPr>
            <a:endParaRPr lang="en-US"/>
          </a:p>
        </c:txPr>
        <c:crossAx val="139353088"/>
        <c:crosses val="autoZero"/>
        <c:auto val="1"/>
        <c:lblAlgn val="ctr"/>
        <c:lblOffset val="100"/>
        <c:noMultiLvlLbl val="0"/>
      </c:catAx>
      <c:valAx>
        <c:axId val="139353088"/>
        <c:scaling>
          <c:orientation val="minMax"/>
          <c:max val="13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>
                    <a:solidFill>
                      <a:srgbClr val="2A6D7D"/>
                    </a:solidFill>
                  </a:defRPr>
                </a:pPr>
                <a:r>
                  <a:rPr lang="en-US" sz="1400">
                    <a:solidFill>
                      <a:srgbClr val="2A6D7D"/>
                    </a:solidFill>
                  </a:rPr>
                  <a:t>Thousands of Dollars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1">
                    <a:lumMod val="75000"/>
                  </a:schemeClr>
                </a:solidFill>
              </a:defRPr>
            </a:pPr>
            <a:endParaRPr lang="en-US"/>
          </a:p>
        </c:txPr>
        <c:crossAx val="139351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2A6D7D"/>
                </a:solidFill>
              </a:defRPr>
            </a:pPr>
            <a:r>
              <a:rPr lang="en-US">
                <a:solidFill>
                  <a:srgbClr val="2A6D7D"/>
                </a:solidFill>
              </a:rPr>
              <a:t>Company Profits</a:t>
            </a:r>
          </a:p>
        </c:rich>
      </c:tx>
      <c:layout>
        <c:manualLayout>
          <c:xMode val="edge"/>
          <c:yMode val="edge"/>
          <c:x val="0.3597624913450240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890824605178601"/>
          <c:y val="6.9087948948108602E-2"/>
          <c:w val="0.884951216961257"/>
          <c:h val="0.75861882247765899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chemeClr val="accent3"/>
              </a:solidFill>
            </a:ln>
          </c:spPr>
          <c:marker>
            <c:symbol val="circle"/>
            <c:size val="5"/>
            <c:spPr>
              <a:solidFill>
                <a:schemeClr val="accent3"/>
              </a:solidFill>
            </c:spPr>
          </c:marker>
          <c:cat>
            <c:strRef>
              <c:f>Sheet2!$A$1:$A$21</c:f>
              <c:strCache>
                <c:ptCount val="21"/>
                <c:pt idx="0">
                  <c:v>Jan '11</c:v>
                </c:pt>
                <c:pt idx="1">
                  <c:v>Feb '11</c:v>
                </c:pt>
                <c:pt idx="2">
                  <c:v>Mar '11</c:v>
                </c:pt>
                <c:pt idx="3">
                  <c:v>Apr '11</c:v>
                </c:pt>
                <c:pt idx="4">
                  <c:v>May '11</c:v>
                </c:pt>
                <c:pt idx="5">
                  <c:v>Jun '11</c:v>
                </c:pt>
                <c:pt idx="6">
                  <c:v>Jul '11</c:v>
                </c:pt>
                <c:pt idx="7">
                  <c:v>Aug '11</c:v>
                </c:pt>
                <c:pt idx="8">
                  <c:v>Sep '11</c:v>
                </c:pt>
                <c:pt idx="9">
                  <c:v>Oct '11</c:v>
                </c:pt>
                <c:pt idx="10">
                  <c:v>Nov '11</c:v>
                </c:pt>
                <c:pt idx="11">
                  <c:v>Dec '11</c:v>
                </c:pt>
                <c:pt idx="12">
                  <c:v>Jan '12</c:v>
                </c:pt>
                <c:pt idx="13">
                  <c:v>Feb '12</c:v>
                </c:pt>
                <c:pt idx="14">
                  <c:v>Mar '12</c:v>
                </c:pt>
                <c:pt idx="15">
                  <c:v>Apr '12</c:v>
                </c:pt>
                <c:pt idx="16">
                  <c:v>May '12</c:v>
                </c:pt>
                <c:pt idx="17">
                  <c:v>Jun '12</c:v>
                </c:pt>
                <c:pt idx="18">
                  <c:v>Jul '12</c:v>
                </c:pt>
                <c:pt idx="19">
                  <c:v>Aug '12</c:v>
                </c:pt>
                <c:pt idx="20">
                  <c:v>Sep '12</c:v>
                </c:pt>
              </c:strCache>
            </c:strRef>
          </c:cat>
          <c:val>
            <c:numRef>
              <c:f>Sheet2!$B$1:$B$21</c:f>
              <c:numCache>
                <c:formatCode>General</c:formatCode>
                <c:ptCount val="21"/>
                <c:pt idx="0">
                  <c:v>1.2</c:v>
                </c:pt>
                <c:pt idx="1">
                  <c:v>1.1000000000000001</c:v>
                </c:pt>
                <c:pt idx="2">
                  <c:v>1.1000000000000001</c:v>
                </c:pt>
                <c:pt idx="3">
                  <c:v>2.7</c:v>
                </c:pt>
                <c:pt idx="4">
                  <c:v>5.7</c:v>
                </c:pt>
                <c:pt idx="5">
                  <c:v>10.9</c:v>
                </c:pt>
                <c:pt idx="6">
                  <c:v>9.8000000000000007</c:v>
                </c:pt>
                <c:pt idx="7">
                  <c:v>9.6999999999999993</c:v>
                </c:pt>
                <c:pt idx="8">
                  <c:v>10.7</c:v>
                </c:pt>
                <c:pt idx="9">
                  <c:v>1</c:v>
                </c:pt>
                <c:pt idx="10">
                  <c:v>1.2</c:v>
                </c:pt>
                <c:pt idx="11">
                  <c:v>1.2</c:v>
                </c:pt>
                <c:pt idx="12">
                  <c:v>1.3</c:v>
                </c:pt>
                <c:pt idx="13">
                  <c:v>1.1000000000000001</c:v>
                </c:pt>
                <c:pt idx="14">
                  <c:v>1.2</c:v>
                </c:pt>
                <c:pt idx="15">
                  <c:v>1.2</c:v>
                </c:pt>
                <c:pt idx="16">
                  <c:v>5.9</c:v>
                </c:pt>
                <c:pt idx="17">
                  <c:v>11.9</c:v>
                </c:pt>
                <c:pt idx="18">
                  <c:v>10.8</c:v>
                </c:pt>
                <c:pt idx="19">
                  <c:v>10.7</c:v>
                </c:pt>
                <c:pt idx="20">
                  <c:v>11.8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420032"/>
        <c:axId val="139421952"/>
      </c:lineChart>
      <c:catAx>
        <c:axId val="1394200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2A6D7D"/>
                </a:solidFill>
              </a:defRPr>
            </a:pPr>
            <a:endParaRPr lang="en-US"/>
          </a:p>
        </c:txPr>
        <c:crossAx val="139421952"/>
        <c:crosses val="autoZero"/>
        <c:auto val="1"/>
        <c:lblAlgn val="ctr"/>
        <c:lblOffset val="100"/>
        <c:noMultiLvlLbl val="0"/>
      </c:catAx>
      <c:valAx>
        <c:axId val="139421952"/>
        <c:scaling>
          <c:orientation val="minMax"/>
          <c:max val="13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>
                    <a:solidFill>
                      <a:srgbClr val="2A6D7D"/>
                    </a:solidFill>
                  </a:defRPr>
                </a:pPr>
                <a:r>
                  <a:rPr lang="en-US" sz="1400">
                    <a:solidFill>
                      <a:srgbClr val="2A6D7D"/>
                    </a:solidFill>
                  </a:rPr>
                  <a:t>Thousands of Dollars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1">
                    <a:lumMod val="75000"/>
                  </a:schemeClr>
                </a:solidFill>
              </a:defRPr>
            </a:pPr>
            <a:endParaRPr lang="en-US"/>
          </a:p>
        </c:txPr>
        <c:crossAx val="1394200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2A6D7D"/>
                </a:solidFill>
              </a:defRPr>
            </a:pPr>
            <a:r>
              <a:rPr lang="en-US">
                <a:solidFill>
                  <a:srgbClr val="2A6D7D"/>
                </a:solidFill>
              </a:rPr>
              <a:t>Company Profits</a:t>
            </a:r>
          </a:p>
        </c:rich>
      </c:tx>
      <c:layout>
        <c:manualLayout>
          <c:xMode val="edge"/>
          <c:yMode val="edge"/>
          <c:x val="0.3597624913450240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890824605178601"/>
          <c:y val="6.9087948948108602E-2"/>
          <c:w val="0.884951216961257"/>
          <c:h val="0.75861882247765899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chemeClr val="accent3"/>
              </a:solidFill>
            </a:ln>
          </c:spPr>
          <c:marker>
            <c:symbol val="circle"/>
            <c:size val="5"/>
            <c:spPr>
              <a:solidFill>
                <a:schemeClr val="accent3"/>
              </a:solidFill>
            </c:spPr>
          </c:marker>
          <c:cat>
            <c:strRef>
              <c:f>Sheet2!$A$1:$A$21</c:f>
              <c:strCache>
                <c:ptCount val="21"/>
                <c:pt idx="0">
                  <c:v>Jan '11</c:v>
                </c:pt>
                <c:pt idx="1">
                  <c:v>Feb '11</c:v>
                </c:pt>
                <c:pt idx="2">
                  <c:v>Mar '11</c:v>
                </c:pt>
                <c:pt idx="3">
                  <c:v>Apr '11</c:v>
                </c:pt>
                <c:pt idx="4">
                  <c:v>May '11</c:v>
                </c:pt>
                <c:pt idx="5">
                  <c:v>Jun '11</c:v>
                </c:pt>
                <c:pt idx="6">
                  <c:v>Jul '11</c:v>
                </c:pt>
                <c:pt idx="7">
                  <c:v>Aug '11</c:v>
                </c:pt>
                <c:pt idx="8">
                  <c:v>Sep '11</c:v>
                </c:pt>
                <c:pt idx="9">
                  <c:v>Oct '11</c:v>
                </c:pt>
                <c:pt idx="10">
                  <c:v>Nov '11</c:v>
                </c:pt>
                <c:pt idx="11">
                  <c:v>Dec '11</c:v>
                </c:pt>
                <c:pt idx="12">
                  <c:v>Jan '12</c:v>
                </c:pt>
                <c:pt idx="13">
                  <c:v>Feb '12</c:v>
                </c:pt>
                <c:pt idx="14">
                  <c:v>Mar '12</c:v>
                </c:pt>
                <c:pt idx="15">
                  <c:v>Apr '12</c:v>
                </c:pt>
                <c:pt idx="16">
                  <c:v>May '12</c:v>
                </c:pt>
                <c:pt idx="17">
                  <c:v>Jun '12</c:v>
                </c:pt>
                <c:pt idx="18">
                  <c:v>Jul '12</c:v>
                </c:pt>
                <c:pt idx="19">
                  <c:v>Aug '12</c:v>
                </c:pt>
                <c:pt idx="20">
                  <c:v>Sep '12</c:v>
                </c:pt>
              </c:strCache>
            </c:strRef>
          </c:cat>
          <c:val>
            <c:numRef>
              <c:f>Sheet2!$B$1:$B$21</c:f>
              <c:numCache>
                <c:formatCode>General</c:formatCode>
                <c:ptCount val="21"/>
                <c:pt idx="0">
                  <c:v>1.2</c:v>
                </c:pt>
                <c:pt idx="1">
                  <c:v>1.1000000000000001</c:v>
                </c:pt>
                <c:pt idx="2">
                  <c:v>1.1000000000000001</c:v>
                </c:pt>
                <c:pt idx="3">
                  <c:v>2.7</c:v>
                </c:pt>
                <c:pt idx="4">
                  <c:v>5.7</c:v>
                </c:pt>
                <c:pt idx="5">
                  <c:v>10.9</c:v>
                </c:pt>
                <c:pt idx="6">
                  <c:v>9.8000000000000007</c:v>
                </c:pt>
                <c:pt idx="7">
                  <c:v>9.6999999999999993</c:v>
                </c:pt>
                <c:pt idx="8">
                  <c:v>10.7</c:v>
                </c:pt>
                <c:pt idx="9">
                  <c:v>1</c:v>
                </c:pt>
                <c:pt idx="10">
                  <c:v>1.2</c:v>
                </c:pt>
                <c:pt idx="11">
                  <c:v>1.2</c:v>
                </c:pt>
                <c:pt idx="12">
                  <c:v>1.3</c:v>
                </c:pt>
                <c:pt idx="13">
                  <c:v>1.1000000000000001</c:v>
                </c:pt>
                <c:pt idx="14">
                  <c:v>1.2</c:v>
                </c:pt>
                <c:pt idx="15">
                  <c:v>1.2</c:v>
                </c:pt>
                <c:pt idx="16">
                  <c:v>5.9</c:v>
                </c:pt>
                <c:pt idx="17">
                  <c:v>11.9</c:v>
                </c:pt>
                <c:pt idx="18">
                  <c:v>10.8</c:v>
                </c:pt>
                <c:pt idx="19">
                  <c:v>10.7</c:v>
                </c:pt>
                <c:pt idx="20">
                  <c:v>11.8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738496"/>
        <c:axId val="139757056"/>
      </c:lineChart>
      <c:catAx>
        <c:axId val="139738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2A6D7D"/>
                </a:solidFill>
              </a:defRPr>
            </a:pPr>
            <a:endParaRPr lang="en-US"/>
          </a:p>
        </c:txPr>
        <c:crossAx val="139757056"/>
        <c:crosses val="autoZero"/>
        <c:auto val="1"/>
        <c:lblAlgn val="ctr"/>
        <c:lblOffset val="100"/>
        <c:noMultiLvlLbl val="0"/>
      </c:catAx>
      <c:valAx>
        <c:axId val="139757056"/>
        <c:scaling>
          <c:orientation val="minMax"/>
          <c:max val="13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>
                    <a:solidFill>
                      <a:srgbClr val="2A6D7D"/>
                    </a:solidFill>
                  </a:defRPr>
                </a:pPr>
                <a:r>
                  <a:rPr lang="en-US" sz="1400">
                    <a:solidFill>
                      <a:srgbClr val="2A6D7D"/>
                    </a:solidFill>
                  </a:rPr>
                  <a:t>Thousands of Dollars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1">
                    <a:lumMod val="75000"/>
                  </a:schemeClr>
                </a:solidFill>
              </a:defRPr>
            </a:pPr>
            <a:endParaRPr lang="en-US"/>
          </a:p>
        </c:txPr>
        <c:crossAx val="1397384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2A6D7D"/>
                </a:solidFill>
              </a:defRPr>
            </a:pPr>
            <a:r>
              <a:rPr lang="en-US">
                <a:solidFill>
                  <a:srgbClr val="2A6D7D"/>
                </a:solidFill>
              </a:rPr>
              <a:t>Company Profits</a:t>
            </a:r>
          </a:p>
        </c:rich>
      </c:tx>
      <c:layout>
        <c:manualLayout>
          <c:xMode val="edge"/>
          <c:yMode val="edge"/>
          <c:x val="0.3597624913450240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890824605178601"/>
          <c:y val="6.9087948948108602E-2"/>
          <c:w val="0.884951216961257"/>
          <c:h val="0.75861882247765899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chemeClr val="accent3"/>
              </a:solidFill>
            </a:ln>
          </c:spPr>
          <c:marker>
            <c:symbol val="circle"/>
            <c:size val="5"/>
            <c:spPr>
              <a:solidFill>
                <a:schemeClr val="accent3"/>
              </a:solidFill>
            </c:spPr>
          </c:marker>
          <c:cat>
            <c:strRef>
              <c:f>Sheet2!$A$1:$A$21</c:f>
              <c:strCache>
                <c:ptCount val="21"/>
                <c:pt idx="0">
                  <c:v>Jan '11</c:v>
                </c:pt>
                <c:pt idx="1">
                  <c:v>Feb '11</c:v>
                </c:pt>
                <c:pt idx="2">
                  <c:v>Mar '11</c:v>
                </c:pt>
                <c:pt idx="3">
                  <c:v>Apr '11</c:v>
                </c:pt>
                <c:pt idx="4">
                  <c:v>May '11</c:v>
                </c:pt>
                <c:pt idx="5">
                  <c:v>Jun '11</c:v>
                </c:pt>
                <c:pt idx="6">
                  <c:v>Jul '11</c:v>
                </c:pt>
                <c:pt idx="7">
                  <c:v>Aug '11</c:v>
                </c:pt>
                <c:pt idx="8">
                  <c:v>Sep '11</c:v>
                </c:pt>
                <c:pt idx="9">
                  <c:v>Oct '11</c:v>
                </c:pt>
                <c:pt idx="10">
                  <c:v>Nov '11</c:v>
                </c:pt>
                <c:pt idx="11">
                  <c:v>Dec '11</c:v>
                </c:pt>
                <c:pt idx="12">
                  <c:v>Jan '12</c:v>
                </c:pt>
                <c:pt idx="13">
                  <c:v>Feb '12</c:v>
                </c:pt>
                <c:pt idx="14">
                  <c:v>Mar '12</c:v>
                </c:pt>
                <c:pt idx="15">
                  <c:v>Apr '12</c:v>
                </c:pt>
                <c:pt idx="16">
                  <c:v>May '12</c:v>
                </c:pt>
                <c:pt idx="17">
                  <c:v>Jun '12</c:v>
                </c:pt>
                <c:pt idx="18">
                  <c:v>Jul '12</c:v>
                </c:pt>
                <c:pt idx="19">
                  <c:v>Aug '12</c:v>
                </c:pt>
                <c:pt idx="20">
                  <c:v>Sep '12</c:v>
                </c:pt>
              </c:strCache>
            </c:strRef>
          </c:cat>
          <c:val>
            <c:numRef>
              <c:f>Sheet2!$B$1:$B$21</c:f>
              <c:numCache>
                <c:formatCode>General</c:formatCode>
                <c:ptCount val="21"/>
                <c:pt idx="0">
                  <c:v>1.2</c:v>
                </c:pt>
                <c:pt idx="1">
                  <c:v>1.1000000000000001</c:v>
                </c:pt>
                <c:pt idx="2">
                  <c:v>1.1000000000000001</c:v>
                </c:pt>
                <c:pt idx="3">
                  <c:v>2.7</c:v>
                </c:pt>
                <c:pt idx="4">
                  <c:v>5.7</c:v>
                </c:pt>
                <c:pt idx="5">
                  <c:v>10.9</c:v>
                </c:pt>
                <c:pt idx="6">
                  <c:v>9.8000000000000007</c:v>
                </c:pt>
                <c:pt idx="7">
                  <c:v>9.6999999999999993</c:v>
                </c:pt>
                <c:pt idx="8">
                  <c:v>10.7</c:v>
                </c:pt>
                <c:pt idx="9">
                  <c:v>1</c:v>
                </c:pt>
                <c:pt idx="10">
                  <c:v>1.2</c:v>
                </c:pt>
                <c:pt idx="11">
                  <c:v>1.2</c:v>
                </c:pt>
                <c:pt idx="12">
                  <c:v>1.3</c:v>
                </c:pt>
                <c:pt idx="13">
                  <c:v>1.1000000000000001</c:v>
                </c:pt>
                <c:pt idx="14">
                  <c:v>1.2</c:v>
                </c:pt>
                <c:pt idx="15">
                  <c:v>1.2</c:v>
                </c:pt>
                <c:pt idx="16">
                  <c:v>5.9</c:v>
                </c:pt>
                <c:pt idx="17">
                  <c:v>11.9</c:v>
                </c:pt>
                <c:pt idx="18">
                  <c:v>10.8</c:v>
                </c:pt>
                <c:pt idx="19">
                  <c:v>10.7</c:v>
                </c:pt>
                <c:pt idx="20">
                  <c:v>11.8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009408"/>
        <c:axId val="139023872"/>
      </c:lineChart>
      <c:catAx>
        <c:axId val="139009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2A6D7D"/>
                </a:solidFill>
              </a:defRPr>
            </a:pPr>
            <a:endParaRPr lang="en-US"/>
          </a:p>
        </c:txPr>
        <c:crossAx val="139023872"/>
        <c:crosses val="autoZero"/>
        <c:auto val="1"/>
        <c:lblAlgn val="ctr"/>
        <c:lblOffset val="100"/>
        <c:noMultiLvlLbl val="0"/>
      </c:catAx>
      <c:valAx>
        <c:axId val="139023872"/>
        <c:scaling>
          <c:orientation val="minMax"/>
          <c:max val="13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>
                    <a:solidFill>
                      <a:srgbClr val="2A6D7D"/>
                    </a:solidFill>
                  </a:defRPr>
                </a:pPr>
                <a:r>
                  <a:rPr lang="en-US" sz="1400">
                    <a:solidFill>
                      <a:srgbClr val="2A6D7D"/>
                    </a:solidFill>
                  </a:rPr>
                  <a:t>Thousands of Dollars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1">
                    <a:lumMod val="75000"/>
                  </a:schemeClr>
                </a:solidFill>
              </a:defRPr>
            </a:pPr>
            <a:endParaRPr lang="en-US"/>
          </a:p>
        </c:txPr>
        <c:crossAx val="1390094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Price of Gold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circle"/>
            <c:size val="7"/>
            <c:spPr>
              <a:solidFill>
                <a:schemeClr val="accent3"/>
              </a:solidFill>
            </c:spPr>
          </c:marker>
          <c:cat>
            <c:numRef>
              <c:f>Sheet1!$A$2:$A$20</c:f>
              <c:numCache>
                <c:formatCode>m/d/yy</c:formatCode>
                <c:ptCount val="19"/>
                <c:pt idx="0">
                  <c:v>39242</c:v>
                </c:pt>
                <c:pt idx="1">
                  <c:v>39252</c:v>
                </c:pt>
                <c:pt idx="2">
                  <c:v>39262</c:v>
                </c:pt>
                <c:pt idx="3">
                  <c:v>39272</c:v>
                </c:pt>
                <c:pt idx="4">
                  <c:v>39282</c:v>
                </c:pt>
                <c:pt idx="5">
                  <c:v>39292</c:v>
                </c:pt>
                <c:pt idx="6">
                  <c:v>39302</c:v>
                </c:pt>
                <c:pt idx="7">
                  <c:v>39312</c:v>
                </c:pt>
                <c:pt idx="8">
                  <c:v>39322</c:v>
                </c:pt>
                <c:pt idx="9">
                  <c:v>39332</c:v>
                </c:pt>
                <c:pt idx="10">
                  <c:v>39342</c:v>
                </c:pt>
                <c:pt idx="11">
                  <c:v>39352</c:v>
                </c:pt>
                <c:pt idx="12">
                  <c:v>39362</c:v>
                </c:pt>
                <c:pt idx="13">
                  <c:v>39372</c:v>
                </c:pt>
                <c:pt idx="14">
                  <c:v>39382</c:v>
                </c:pt>
                <c:pt idx="15">
                  <c:v>39392</c:v>
                </c:pt>
                <c:pt idx="16">
                  <c:v>39402</c:v>
                </c:pt>
                <c:pt idx="17">
                  <c:v>39412</c:v>
                </c:pt>
                <c:pt idx="18">
                  <c:v>39422</c:v>
                </c:pt>
              </c:numCache>
            </c:num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1525</c:v>
                </c:pt>
                <c:pt idx="1">
                  <c:v>1540</c:v>
                </c:pt>
                <c:pt idx="2">
                  <c:v>1500</c:v>
                </c:pt>
                <c:pt idx="3">
                  <c:v>1545</c:v>
                </c:pt>
                <c:pt idx="4">
                  <c:v>1585</c:v>
                </c:pt>
                <c:pt idx="5">
                  <c:v>1625</c:v>
                </c:pt>
                <c:pt idx="6">
                  <c:v>1740</c:v>
                </c:pt>
                <c:pt idx="7">
                  <c:v>1805</c:v>
                </c:pt>
                <c:pt idx="8">
                  <c:v>1785</c:v>
                </c:pt>
                <c:pt idx="9">
                  <c:v>1820</c:v>
                </c:pt>
                <c:pt idx="10">
                  <c:v>1785</c:v>
                </c:pt>
                <c:pt idx="11">
                  <c:v>1600</c:v>
                </c:pt>
                <c:pt idx="12">
                  <c:v>1640</c:v>
                </c:pt>
                <c:pt idx="13">
                  <c:v>1640</c:v>
                </c:pt>
                <c:pt idx="14">
                  <c:v>1740</c:v>
                </c:pt>
                <c:pt idx="15">
                  <c:v>1760</c:v>
                </c:pt>
                <c:pt idx="16">
                  <c:v>1725</c:v>
                </c:pt>
                <c:pt idx="17">
                  <c:v>1685</c:v>
                </c:pt>
                <c:pt idx="18">
                  <c:v>1720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130688"/>
        <c:axId val="108132992"/>
      </c:lineChart>
      <c:dateAx>
        <c:axId val="1081306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r>
                  <a:rPr lang="en-US" sz="1400">
                    <a:solidFill>
                      <a:schemeClr val="accent1">
                        <a:lumMod val="75000"/>
                      </a:schemeClr>
                    </a:solidFill>
                  </a:rPr>
                  <a:t>Date</a:t>
                </a:r>
              </a:p>
            </c:rich>
          </c:tx>
          <c:layout/>
          <c:overlay val="0"/>
        </c:title>
        <c:numFmt formatCode="m/d/yy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C32D2E"/>
                </a:solidFill>
              </a:defRPr>
            </a:pPr>
            <a:endParaRPr lang="en-US"/>
          </a:p>
        </c:txPr>
        <c:crossAx val="108132992"/>
        <c:crosses val="autoZero"/>
        <c:auto val="1"/>
        <c:lblOffset val="100"/>
        <c:baseTimeUnit val="days"/>
        <c:majorUnit val="10"/>
        <c:majorTimeUnit val="days"/>
        <c:minorUnit val="1"/>
        <c:minorTimeUnit val="days"/>
      </c:dateAx>
      <c:valAx>
        <c:axId val="108132992"/>
        <c:scaling>
          <c:orientation val="minMax"/>
          <c:min val="14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>
                    <a:solidFill>
                      <a:srgbClr val="2A6D7D"/>
                    </a:solidFill>
                  </a:defRPr>
                </a:pPr>
                <a:r>
                  <a:rPr lang="en-US" sz="1400">
                    <a:solidFill>
                      <a:srgbClr val="2A6D7D"/>
                    </a:solidFill>
                  </a:rPr>
                  <a:t>Dollars per Ounce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3"/>
                </a:solidFill>
              </a:defRPr>
            </a:pPr>
            <a:endParaRPr lang="en-US"/>
          </a:p>
        </c:txPr>
        <c:crossAx val="1081306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2A6D7D"/>
                </a:solidFill>
              </a:defRPr>
            </a:pPr>
            <a:r>
              <a:rPr lang="en-US">
                <a:solidFill>
                  <a:srgbClr val="2A6D7D"/>
                </a:solidFill>
              </a:rPr>
              <a:t>Company Profits</a:t>
            </a:r>
          </a:p>
        </c:rich>
      </c:tx>
      <c:layout>
        <c:manualLayout>
          <c:xMode val="edge"/>
          <c:yMode val="edge"/>
          <c:x val="0.3597624913450240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890824605178601"/>
          <c:y val="6.9087948948108602E-2"/>
          <c:w val="0.884951216961257"/>
          <c:h val="0.75861882247765899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chemeClr val="accent3"/>
              </a:solidFill>
            </a:ln>
          </c:spPr>
          <c:marker>
            <c:symbol val="circle"/>
            <c:size val="5"/>
            <c:spPr>
              <a:solidFill>
                <a:schemeClr val="accent3"/>
              </a:solidFill>
            </c:spPr>
          </c:marker>
          <c:cat>
            <c:strRef>
              <c:f>Sheet2!$A$1:$A$21</c:f>
              <c:strCache>
                <c:ptCount val="21"/>
                <c:pt idx="0">
                  <c:v>Jan '11</c:v>
                </c:pt>
                <c:pt idx="1">
                  <c:v>Feb '11</c:v>
                </c:pt>
                <c:pt idx="2">
                  <c:v>Mar '11</c:v>
                </c:pt>
                <c:pt idx="3">
                  <c:v>Apr '11</c:v>
                </c:pt>
                <c:pt idx="4">
                  <c:v>May '11</c:v>
                </c:pt>
                <c:pt idx="5">
                  <c:v>Jun '11</c:v>
                </c:pt>
                <c:pt idx="6">
                  <c:v>Jul '11</c:v>
                </c:pt>
                <c:pt idx="7">
                  <c:v>Aug '11</c:v>
                </c:pt>
                <c:pt idx="8">
                  <c:v>Sep '11</c:v>
                </c:pt>
                <c:pt idx="9">
                  <c:v>Oct '11</c:v>
                </c:pt>
                <c:pt idx="10">
                  <c:v>Nov '11</c:v>
                </c:pt>
                <c:pt idx="11">
                  <c:v>Dec '11</c:v>
                </c:pt>
                <c:pt idx="12">
                  <c:v>Jan '12</c:v>
                </c:pt>
                <c:pt idx="13">
                  <c:v>Feb '12</c:v>
                </c:pt>
                <c:pt idx="14">
                  <c:v>Mar '12</c:v>
                </c:pt>
                <c:pt idx="15">
                  <c:v>Apr '12</c:v>
                </c:pt>
                <c:pt idx="16">
                  <c:v>May '12</c:v>
                </c:pt>
                <c:pt idx="17">
                  <c:v>Jun '12</c:v>
                </c:pt>
                <c:pt idx="18">
                  <c:v>Jul '12</c:v>
                </c:pt>
                <c:pt idx="19">
                  <c:v>Aug '12</c:v>
                </c:pt>
                <c:pt idx="20">
                  <c:v>Sep '12</c:v>
                </c:pt>
              </c:strCache>
            </c:strRef>
          </c:cat>
          <c:val>
            <c:numRef>
              <c:f>Sheet2!$B$1:$B$21</c:f>
              <c:numCache>
                <c:formatCode>General</c:formatCode>
                <c:ptCount val="21"/>
                <c:pt idx="0">
                  <c:v>1.2</c:v>
                </c:pt>
                <c:pt idx="1">
                  <c:v>1.1000000000000001</c:v>
                </c:pt>
                <c:pt idx="2">
                  <c:v>1.1000000000000001</c:v>
                </c:pt>
                <c:pt idx="3">
                  <c:v>2.7</c:v>
                </c:pt>
                <c:pt idx="4">
                  <c:v>5.7</c:v>
                </c:pt>
                <c:pt idx="5">
                  <c:v>10.9</c:v>
                </c:pt>
                <c:pt idx="6">
                  <c:v>9.8000000000000007</c:v>
                </c:pt>
                <c:pt idx="7">
                  <c:v>9.6999999999999993</c:v>
                </c:pt>
                <c:pt idx="8">
                  <c:v>10.7</c:v>
                </c:pt>
                <c:pt idx="9">
                  <c:v>1</c:v>
                </c:pt>
                <c:pt idx="10">
                  <c:v>1.2</c:v>
                </c:pt>
                <c:pt idx="11">
                  <c:v>1.2</c:v>
                </c:pt>
                <c:pt idx="12">
                  <c:v>1.3</c:v>
                </c:pt>
                <c:pt idx="13">
                  <c:v>1.1000000000000001</c:v>
                </c:pt>
                <c:pt idx="14">
                  <c:v>1.2</c:v>
                </c:pt>
                <c:pt idx="15">
                  <c:v>1.2</c:v>
                </c:pt>
                <c:pt idx="16">
                  <c:v>5.9</c:v>
                </c:pt>
                <c:pt idx="17">
                  <c:v>11.9</c:v>
                </c:pt>
                <c:pt idx="18">
                  <c:v>10.8</c:v>
                </c:pt>
                <c:pt idx="19">
                  <c:v>10.7</c:v>
                </c:pt>
                <c:pt idx="20">
                  <c:v>11.8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861632"/>
        <c:axId val="143867904"/>
      </c:lineChart>
      <c:catAx>
        <c:axId val="1438616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2A6D7D"/>
                </a:solidFill>
              </a:defRPr>
            </a:pPr>
            <a:endParaRPr lang="en-US"/>
          </a:p>
        </c:txPr>
        <c:crossAx val="143867904"/>
        <c:crosses val="autoZero"/>
        <c:auto val="1"/>
        <c:lblAlgn val="ctr"/>
        <c:lblOffset val="100"/>
        <c:noMultiLvlLbl val="0"/>
      </c:catAx>
      <c:valAx>
        <c:axId val="143867904"/>
        <c:scaling>
          <c:orientation val="minMax"/>
          <c:max val="13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>
                    <a:solidFill>
                      <a:srgbClr val="2A6D7D"/>
                    </a:solidFill>
                  </a:defRPr>
                </a:pPr>
                <a:r>
                  <a:rPr lang="en-US" sz="1400">
                    <a:solidFill>
                      <a:srgbClr val="2A6D7D"/>
                    </a:solidFill>
                  </a:rPr>
                  <a:t>Thousands of Dollars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1">
                    <a:lumMod val="75000"/>
                  </a:schemeClr>
                </a:solidFill>
              </a:defRPr>
            </a:pPr>
            <a:endParaRPr lang="en-US"/>
          </a:p>
        </c:txPr>
        <c:crossAx val="1438616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300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Populations of the Four Corners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States</a:t>
            </a:r>
          </a:p>
          <a:p>
            <a:pPr>
              <a:defRPr sz="300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(millions</a:t>
            </a:r>
            <a:r>
              <a:rPr lang="en-US" sz="2000" baseline="0" dirty="0" smtClean="0">
                <a:solidFill>
                  <a:schemeClr val="accent1">
                    <a:lumMod val="75000"/>
                  </a:schemeClr>
                </a:solidFill>
              </a:rPr>
              <a:t> of people)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3527803843172E-2"/>
          <c:y val="0.134383985583892"/>
          <c:w val="0.76749925716832501"/>
          <c:h val="0.86561598404850604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35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Sheet3!$A$1:$A$4</c:f>
              <c:strCache>
                <c:ptCount val="4"/>
                <c:pt idx="0">
                  <c:v>CO</c:v>
                </c:pt>
                <c:pt idx="1">
                  <c:v>AZ</c:v>
                </c:pt>
                <c:pt idx="2">
                  <c:v>NM</c:v>
                </c:pt>
                <c:pt idx="3">
                  <c:v>UT</c:v>
                </c:pt>
              </c:strCache>
            </c:strRef>
          </c:cat>
          <c:val>
            <c:numRef>
              <c:f>Sheet3!$B$1:$B$4</c:f>
              <c:numCache>
                <c:formatCode>General</c:formatCode>
                <c:ptCount val="4"/>
                <c:pt idx="0">
                  <c:v>5.0289999999999999</c:v>
                </c:pt>
                <c:pt idx="1">
                  <c:v>6.3919999999999986</c:v>
                </c:pt>
                <c:pt idx="2">
                  <c:v>2.0590000000000002</c:v>
                </c:pt>
                <c:pt idx="3">
                  <c:v>2.7629999999999999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3400">
              <a:solidFill>
                <a:srgbClr val="2A6D7D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300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Populations of the Four Corners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States</a:t>
            </a:r>
          </a:p>
          <a:p>
            <a:pPr>
              <a:defRPr sz="300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(millions</a:t>
            </a:r>
            <a:r>
              <a:rPr lang="en-US" sz="2000" baseline="0" dirty="0" smtClean="0">
                <a:solidFill>
                  <a:schemeClr val="accent1">
                    <a:lumMod val="75000"/>
                  </a:schemeClr>
                </a:solidFill>
              </a:rPr>
              <a:t> of people)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3527803843172E-2"/>
          <c:y val="0.134383985583892"/>
          <c:w val="0.76749925716832501"/>
          <c:h val="0.86561598404850604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35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Sheet3!$A$1:$A$4</c:f>
              <c:strCache>
                <c:ptCount val="4"/>
                <c:pt idx="0">
                  <c:v>CO</c:v>
                </c:pt>
                <c:pt idx="1">
                  <c:v>AZ</c:v>
                </c:pt>
                <c:pt idx="2">
                  <c:v>NM</c:v>
                </c:pt>
                <c:pt idx="3">
                  <c:v>UT</c:v>
                </c:pt>
              </c:strCache>
            </c:strRef>
          </c:cat>
          <c:val>
            <c:numRef>
              <c:f>Sheet3!$B$1:$B$4</c:f>
              <c:numCache>
                <c:formatCode>General</c:formatCode>
                <c:ptCount val="4"/>
                <c:pt idx="0">
                  <c:v>5.0289999999999999</c:v>
                </c:pt>
                <c:pt idx="1">
                  <c:v>6.3919999999999986</c:v>
                </c:pt>
                <c:pt idx="2">
                  <c:v>2.0590000000000002</c:v>
                </c:pt>
                <c:pt idx="3">
                  <c:v>2.7629999999999999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3400">
              <a:solidFill>
                <a:srgbClr val="2A6D7D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300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Populations of the Four Corners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States</a:t>
            </a:r>
          </a:p>
          <a:p>
            <a:pPr>
              <a:defRPr sz="300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(millions</a:t>
            </a:r>
            <a:r>
              <a:rPr lang="en-US" sz="2000" baseline="0" dirty="0" smtClean="0">
                <a:solidFill>
                  <a:schemeClr val="accent1">
                    <a:lumMod val="75000"/>
                  </a:schemeClr>
                </a:solidFill>
              </a:rPr>
              <a:t> of people)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3527803843172E-2"/>
          <c:y val="0.134383985583892"/>
          <c:w val="0.76749925716832501"/>
          <c:h val="0.86561598404850604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35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Sheet3!$A$1:$A$4</c:f>
              <c:strCache>
                <c:ptCount val="4"/>
                <c:pt idx="0">
                  <c:v>CO</c:v>
                </c:pt>
                <c:pt idx="1">
                  <c:v>AZ</c:v>
                </c:pt>
                <c:pt idx="2">
                  <c:v>NM</c:v>
                </c:pt>
                <c:pt idx="3">
                  <c:v>UT</c:v>
                </c:pt>
              </c:strCache>
            </c:strRef>
          </c:cat>
          <c:val>
            <c:numRef>
              <c:f>Sheet3!$B$1:$B$4</c:f>
              <c:numCache>
                <c:formatCode>General</c:formatCode>
                <c:ptCount val="4"/>
                <c:pt idx="0">
                  <c:v>5.0289999999999999</c:v>
                </c:pt>
                <c:pt idx="1">
                  <c:v>6.3919999999999986</c:v>
                </c:pt>
                <c:pt idx="2">
                  <c:v>2.0590000000000002</c:v>
                </c:pt>
                <c:pt idx="3">
                  <c:v>2.7629999999999999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3400">
              <a:solidFill>
                <a:srgbClr val="2A6D7D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300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Populations of the Four Corners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States</a:t>
            </a:r>
          </a:p>
          <a:p>
            <a:pPr>
              <a:defRPr sz="300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(millions</a:t>
            </a:r>
            <a:r>
              <a:rPr lang="en-US" sz="2000" baseline="0" dirty="0" smtClean="0">
                <a:solidFill>
                  <a:schemeClr val="accent1">
                    <a:lumMod val="75000"/>
                  </a:schemeClr>
                </a:solidFill>
              </a:rPr>
              <a:t> of people)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3527803843172E-2"/>
          <c:y val="0.134383985583892"/>
          <c:w val="0.76749925716832501"/>
          <c:h val="0.86561598404850604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35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Sheet3!$A$1:$A$4</c:f>
              <c:strCache>
                <c:ptCount val="4"/>
                <c:pt idx="0">
                  <c:v>CO</c:v>
                </c:pt>
                <c:pt idx="1">
                  <c:v>AZ</c:v>
                </c:pt>
                <c:pt idx="2">
                  <c:v>NM</c:v>
                </c:pt>
                <c:pt idx="3">
                  <c:v>UT</c:v>
                </c:pt>
              </c:strCache>
            </c:strRef>
          </c:cat>
          <c:val>
            <c:numRef>
              <c:f>Sheet3!$B$1:$B$4</c:f>
              <c:numCache>
                <c:formatCode>General</c:formatCode>
                <c:ptCount val="4"/>
                <c:pt idx="0">
                  <c:v>5.0289999999999999</c:v>
                </c:pt>
                <c:pt idx="1">
                  <c:v>6.3919999999999986</c:v>
                </c:pt>
                <c:pt idx="2">
                  <c:v>2.0590000000000002</c:v>
                </c:pt>
                <c:pt idx="3">
                  <c:v>2.7629999999999999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3400">
              <a:solidFill>
                <a:srgbClr val="2A6D7D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300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Populations of the Four Corners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States</a:t>
            </a:r>
          </a:p>
          <a:p>
            <a:pPr>
              <a:defRPr sz="300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(millions</a:t>
            </a:r>
            <a:r>
              <a:rPr lang="en-US" sz="2000" baseline="0" dirty="0" smtClean="0">
                <a:solidFill>
                  <a:schemeClr val="accent1">
                    <a:lumMod val="75000"/>
                  </a:schemeClr>
                </a:solidFill>
              </a:rPr>
              <a:t> of people)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3527803843172E-2"/>
          <c:y val="0.134383985583892"/>
          <c:w val="0.76749925716832501"/>
          <c:h val="0.86561598404850604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35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Sheet3!$A$1:$A$4</c:f>
              <c:strCache>
                <c:ptCount val="4"/>
                <c:pt idx="0">
                  <c:v>CO</c:v>
                </c:pt>
                <c:pt idx="1">
                  <c:v>AZ</c:v>
                </c:pt>
                <c:pt idx="2">
                  <c:v>NM</c:v>
                </c:pt>
                <c:pt idx="3">
                  <c:v>UT</c:v>
                </c:pt>
              </c:strCache>
            </c:strRef>
          </c:cat>
          <c:val>
            <c:numRef>
              <c:f>Sheet3!$B$1:$B$4</c:f>
              <c:numCache>
                <c:formatCode>General</c:formatCode>
                <c:ptCount val="4"/>
                <c:pt idx="0">
                  <c:v>5.0289999999999999</c:v>
                </c:pt>
                <c:pt idx="1">
                  <c:v>6.3919999999999986</c:v>
                </c:pt>
                <c:pt idx="2">
                  <c:v>2.0590000000000002</c:v>
                </c:pt>
                <c:pt idx="3">
                  <c:v>2.7629999999999999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3400">
              <a:solidFill>
                <a:srgbClr val="2A6D7D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solidFill>
                  <a:srgbClr val="2A6D7D"/>
                </a:solidFill>
              </a:defRPr>
            </a:pPr>
            <a:r>
              <a:rPr lang="en-US" sz="2400">
                <a:solidFill>
                  <a:srgbClr val="2A6D7D"/>
                </a:solidFill>
              </a:rPr>
              <a:t>Position vs</a:t>
            </a:r>
            <a:r>
              <a:rPr lang="en-US" sz="2400" baseline="0">
                <a:solidFill>
                  <a:srgbClr val="2A6D7D"/>
                </a:solidFill>
              </a:rPr>
              <a:t> Time</a:t>
            </a:r>
            <a:endParaRPr lang="en-US" sz="2400">
              <a:solidFill>
                <a:srgbClr val="2A6D7D"/>
              </a:solidFill>
            </a:endParaRP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Position (m)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diamond"/>
            <c:size val="6"/>
            <c:spPr>
              <a:solidFill>
                <a:schemeClr val="accent3"/>
              </a:solidFill>
              <a:ln>
                <a:solidFill>
                  <a:schemeClr val="accent1"/>
                </a:solidFill>
              </a:ln>
            </c:spPr>
          </c:marker>
          <c:xVal>
            <c:numRef>
              <c:f>Sheet3!$A$2:$A$8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8</c:v>
                </c:pt>
                <c:pt idx="4">
                  <c:v>15</c:v>
                </c:pt>
                <c:pt idx="5">
                  <c:v>17</c:v>
                </c:pt>
                <c:pt idx="6">
                  <c:v>20</c:v>
                </c:pt>
              </c:numCache>
            </c:numRef>
          </c:xVal>
          <c:yVal>
            <c:numRef>
              <c:f>Sheet3!$B$2:$B$8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8</c:v>
                </c:pt>
                <c:pt idx="3">
                  <c:v>8</c:v>
                </c:pt>
                <c:pt idx="4">
                  <c:v>3</c:v>
                </c:pt>
                <c:pt idx="5">
                  <c:v>3</c:v>
                </c:pt>
                <c:pt idx="6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2929792"/>
        <c:axId val="152932352"/>
      </c:scatterChart>
      <c:valAx>
        <c:axId val="152929792"/>
        <c:scaling>
          <c:orientation val="minMax"/>
          <c:max val="2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 sz="2400">
                    <a:solidFill>
                      <a:srgbClr val="2A6D7D"/>
                    </a:solidFill>
                  </a:defRPr>
                </a:pPr>
                <a:r>
                  <a:rPr lang="en-US" sz="2400">
                    <a:solidFill>
                      <a:srgbClr val="2A6D7D"/>
                    </a:solidFill>
                  </a:rPr>
                  <a:t> Time (sec)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2A6D7D"/>
                </a:solidFill>
              </a:defRPr>
            </a:pPr>
            <a:endParaRPr lang="en-US"/>
          </a:p>
        </c:txPr>
        <c:crossAx val="152932352"/>
        <c:crosses val="autoZero"/>
        <c:crossBetween val="midCat"/>
        <c:minorUnit val="1"/>
      </c:valAx>
      <c:valAx>
        <c:axId val="152932352"/>
        <c:scaling>
          <c:orientation val="minMax"/>
          <c:max val="8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40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r>
                  <a:rPr lang="en-US" sz="2400">
                    <a:solidFill>
                      <a:schemeClr val="accent1">
                        <a:lumMod val="75000"/>
                      </a:schemeClr>
                    </a:solidFill>
                  </a:rPr>
                  <a:t>Position (m)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2A6D7D"/>
                </a:solidFill>
              </a:defRPr>
            </a:pPr>
            <a:endParaRPr lang="en-US"/>
          </a:p>
        </c:txPr>
        <c:crossAx val="15292979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solidFill>
                  <a:srgbClr val="2A6D7D"/>
                </a:solidFill>
              </a:defRPr>
            </a:pPr>
            <a:r>
              <a:rPr lang="en-US" sz="2400">
                <a:solidFill>
                  <a:srgbClr val="2A6D7D"/>
                </a:solidFill>
              </a:rPr>
              <a:t>Position vs</a:t>
            </a:r>
            <a:r>
              <a:rPr lang="en-US" sz="2400" baseline="0">
                <a:solidFill>
                  <a:srgbClr val="2A6D7D"/>
                </a:solidFill>
              </a:rPr>
              <a:t> Time</a:t>
            </a:r>
            <a:endParaRPr lang="en-US" sz="2400">
              <a:solidFill>
                <a:srgbClr val="2A6D7D"/>
              </a:solidFill>
            </a:endParaRP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Position (m)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diamond"/>
            <c:size val="6"/>
            <c:spPr>
              <a:solidFill>
                <a:schemeClr val="accent3"/>
              </a:solidFill>
              <a:ln>
                <a:solidFill>
                  <a:schemeClr val="accent1"/>
                </a:solidFill>
              </a:ln>
            </c:spPr>
          </c:marker>
          <c:xVal>
            <c:numRef>
              <c:f>Sheet3!$A$2:$A$8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8</c:v>
                </c:pt>
                <c:pt idx="4">
                  <c:v>15</c:v>
                </c:pt>
                <c:pt idx="5">
                  <c:v>17</c:v>
                </c:pt>
                <c:pt idx="6">
                  <c:v>20</c:v>
                </c:pt>
              </c:numCache>
            </c:numRef>
          </c:xVal>
          <c:yVal>
            <c:numRef>
              <c:f>Sheet3!$B$2:$B$8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8</c:v>
                </c:pt>
                <c:pt idx="3">
                  <c:v>8</c:v>
                </c:pt>
                <c:pt idx="4">
                  <c:v>3</c:v>
                </c:pt>
                <c:pt idx="5">
                  <c:v>3</c:v>
                </c:pt>
                <c:pt idx="6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109056"/>
        <c:axId val="154111360"/>
      </c:scatterChart>
      <c:valAx>
        <c:axId val="154109056"/>
        <c:scaling>
          <c:orientation val="minMax"/>
          <c:max val="2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 sz="2400">
                    <a:solidFill>
                      <a:srgbClr val="2A6D7D"/>
                    </a:solidFill>
                  </a:defRPr>
                </a:pPr>
                <a:r>
                  <a:rPr lang="en-US" sz="2400">
                    <a:solidFill>
                      <a:srgbClr val="2A6D7D"/>
                    </a:solidFill>
                  </a:rPr>
                  <a:t> Time (sec)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2A6D7D"/>
                </a:solidFill>
              </a:defRPr>
            </a:pPr>
            <a:endParaRPr lang="en-US"/>
          </a:p>
        </c:txPr>
        <c:crossAx val="154111360"/>
        <c:crosses val="autoZero"/>
        <c:crossBetween val="midCat"/>
        <c:minorUnit val="1"/>
      </c:valAx>
      <c:valAx>
        <c:axId val="154111360"/>
        <c:scaling>
          <c:orientation val="minMax"/>
          <c:max val="8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40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r>
                  <a:rPr lang="en-US" sz="2400">
                    <a:solidFill>
                      <a:schemeClr val="accent1">
                        <a:lumMod val="75000"/>
                      </a:schemeClr>
                    </a:solidFill>
                  </a:rPr>
                  <a:t>Position (m)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2A6D7D"/>
                </a:solidFill>
              </a:defRPr>
            </a:pPr>
            <a:endParaRPr lang="en-US"/>
          </a:p>
        </c:txPr>
        <c:crossAx val="15410905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solidFill>
                  <a:srgbClr val="2A6D7D"/>
                </a:solidFill>
              </a:defRPr>
            </a:pPr>
            <a:r>
              <a:rPr lang="en-US" sz="2400">
                <a:solidFill>
                  <a:srgbClr val="2A6D7D"/>
                </a:solidFill>
              </a:rPr>
              <a:t>Position vs</a:t>
            </a:r>
            <a:r>
              <a:rPr lang="en-US" sz="2400" baseline="0">
                <a:solidFill>
                  <a:srgbClr val="2A6D7D"/>
                </a:solidFill>
              </a:rPr>
              <a:t> Time</a:t>
            </a:r>
            <a:endParaRPr lang="en-US" sz="2400">
              <a:solidFill>
                <a:srgbClr val="2A6D7D"/>
              </a:solidFill>
            </a:endParaRP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Position (m)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diamond"/>
            <c:size val="6"/>
            <c:spPr>
              <a:solidFill>
                <a:schemeClr val="accent3"/>
              </a:solidFill>
              <a:ln>
                <a:solidFill>
                  <a:schemeClr val="accent1"/>
                </a:solidFill>
              </a:ln>
            </c:spPr>
          </c:marker>
          <c:xVal>
            <c:numRef>
              <c:f>Sheet3!$A$2:$A$8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8</c:v>
                </c:pt>
                <c:pt idx="4">
                  <c:v>15</c:v>
                </c:pt>
                <c:pt idx="5">
                  <c:v>17</c:v>
                </c:pt>
                <c:pt idx="6">
                  <c:v>20</c:v>
                </c:pt>
              </c:numCache>
            </c:numRef>
          </c:xVal>
          <c:yVal>
            <c:numRef>
              <c:f>Sheet3!$B$2:$B$8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8</c:v>
                </c:pt>
                <c:pt idx="3">
                  <c:v>8</c:v>
                </c:pt>
                <c:pt idx="4">
                  <c:v>3</c:v>
                </c:pt>
                <c:pt idx="5">
                  <c:v>3</c:v>
                </c:pt>
                <c:pt idx="6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265472"/>
        <c:axId val="154268032"/>
      </c:scatterChart>
      <c:valAx>
        <c:axId val="154265472"/>
        <c:scaling>
          <c:orientation val="minMax"/>
          <c:max val="2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 sz="2400">
                    <a:solidFill>
                      <a:srgbClr val="2A6D7D"/>
                    </a:solidFill>
                  </a:defRPr>
                </a:pPr>
                <a:r>
                  <a:rPr lang="en-US" sz="2400">
                    <a:solidFill>
                      <a:srgbClr val="2A6D7D"/>
                    </a:solidFill>
                  </a:rPr>
                  <a:t> Time (sec)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2A6D7D"/>
                </a:solidFill>
              </a:defRPr>
            </a:pPr>
            <a:endParaRPr lang="en-US"/>
          </a:p>
        </c:txPr>
        <c:crossAx val="154268032"/>
        <c:crosses val="autoZero"/>
        <c:crossBetween val="midCat"/>
        <c:minorUnit val="1"/>
      </c:valAx>
      <c:valAx>
        <c:axId val="154268032"/>
        <c:scaling>
          <c:orientation val="minMax"/>
          <c:max val="8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40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r>
                  <a:rPr lang="en-US" sz="2400">
                    <a:solidFill>
                      <a:schemeClr val="accent1">
                        <a:lumMod val="75000"/>
                      </a:schemeClr>
                    </a:solidFill>
                  </a:rPr>
                  <a:t>Position (m)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2A6D7D"/>
                </a:solidFill>
              </a:defRPr>
            </a:pPr>
            <a:endParaRPr lang="en-US"/>
          </a:p>
        </c:txPr>
        <c:crossAx val="15426547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solidFill>
                  <a:srgbClr val="2A6D7D"/>
                </a:solidFill>
              </a:defRPr>
            </a:pPr>
            <a:r>
              <a:rPr lang="en-US" sz="2400">
                <a:solidFill>
                  <a:srgbClr val="2A6D7D"/>
                </a:solidFill>
              </a:rPr>
              <a:t>Position vs</a:t>
            </a:r>
            <a:r>
              <a:rPr lang="en-US" sz="2400" baseline="0">
                <a:solidFill>
                  <a:srgbClr val="2A6D7D"/>
                </a:solidFill>
              </a:rPr>
              <a:t> Time</a:t>
            </a:r>
            <a:endParaRPr lang="en-US" sz="2400">
              <a:solidFill>
                <a:srgbClr val="2A6D7D"/>
              </a:solidFill>
            </a:endParaRP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Position (m)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diamond"/>
            <c:size val="6"/>
            <c:spPr>
              <a:solidFill>
                <a:schemeClr val="accent3"/>
              </a:solidFill>
              <a:ln>
                <a:solidFill>
                  <a:schemeClr val="accent1"/>
                </a:solidFill>
              </a:ln>
            </c:spPr>
          </c:marker>
          <c:xVal>
            <c:numRef>
              <c:f>Sheet3!$A$2:$A$8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8</c:v>
                </c:pt>
                <c:pt idx="4">
                  <c:v>15</c:v>
                </c:pt>
                <c:pt idx="5">
                  <c:v>17</c:v>
                </c:pt>
                <c:pt idx="6">
                  <c:v>20</c:v>
                </c:pt>
              </c:numCache>
            </c:numRef>
          </c:xVal>
          <c:yVal>
            <c:numRef>
              <c:f>Sheet3!$B$2:$B$8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8</c:v>
                </c:pt>
                <c:pt idx="3">
                  <c:v>8</c:v>
                </c:pt>
                <c:pt idx="4">
                  <c:v>3</c:v>
                </c:pt>
                <c:pt idx="5">
                  <c:v>3</c:v>
                </c:pt>
                <c:pt idx="6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5416832"/>
        <c:axId val="155435776"/>
      </c:scatterChart>
      <c:valAx>
        <c:axId val="155416832"/>
        <c:scaling>
          <c:orientation val="minMax"/>
          <c:max val="2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 sz="2400">
                    <a:solidFill>
                      <a:srgbClr val="2A6D7D"/>
                    </a:solidFill>
                  </a:defRPr>
                </a:pPr>
                <a:r>
                  <a:rPr lang="en-US" sz="2400">
                    <a:solidFill>
                      <a:srgbClr val="2A6D7D"/>
                    </a:solidFill>
                  </a:rPr>
                  <a:t> Time (sec)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2A6D7D"/>
                </a:solidFill>
              </a:defRPr>
            </a:pPr>
            <a:endParaRPr lang="en-US"/>
          </a:p>
        </c:txPr>
        <c:crossAx val="155435776"/>
        <c:crosses val="autoZero"/>
        <c:crossBetween val="midCat"/>
        <c:minorUnit val="1"/>
      </c:valAx>
      <c:valAx>
        <c:axId val="155435776"/>
        <c:scaling>
          <c:orientation val="minMax"/>
          <c:max val="8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40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r>
                  <a:rPr lang="en-US" sz="2400">
                    <a:solidFill>
                      <a:schemeClr val="accent1">
                        <a:lumMod val="75000"/>
                      </a:schemeClr>
                    </a:solidFill>
                  </a:rPr>
                  <a:t>Position (m)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2A6D7D"/>
                </a:solidFill>
              </a:defRPr>
            </a:pPr>
            <a:endParaRPr lang="en-US"/>
          </a:p>
        </c:txPr>
        <c:crossAx val="15541683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Price of Gold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circle"/>
            <c:size val="7"/>
            <c:spPr>
              <a:solidFill>
                <a:schemeClr val="accent3"/>
              </a:solidFill>
            </c:spPr>
          </c:marker>
          <c:cat>
            <c:numRef>
              <c:f>Sheet1!$A$2:$A$20</c:f>
              <c:numCache>
                <c:formatCode>m/d/yy</c:formatCode>
                <c:ptCount val="19"/>
                <c:pt idx="0">
                  <c:v>39242</c:v>
                </c:pt>
                <c:pt idx="1">
                  <c:v>39252</c:v>
                </c:pt>
                <c:pt idx="2">
                  <c:v>39262</c:v>
                </c:pt>
                <c:pt idx="3">
                  <c:v>39272</c:v>
                </c:pt>
                <c:pt idx="4">
                  <c:v>39282</c:v>
                </c:pt>
                <c:pt idx="5">
                  <c:v>39292</c:v>
                </c:pt>
                <c:pt idx="6">
                  <c:v>39302</c:v>
                </c:pt>
                <c:pt idx="7">
                  <c:v>39312</c:v>
                </c:pt>
                <c:pt idx="8">
                  <c:v>39322</c:v>
                </c:pt>
                <c:pt idx="9">
                  <c:v>39332</c:v>
                </c:pt>
                <c:pt idx="10">
                  <c:v>39342</c:v>
                </c:pt>
                <c:pt idx="11">
                  <c:v>39352</c:v>
                </c:pt>
                <c:pt idx="12">
                  <c:v>39362</c:v>
                </c:pt>
                <c:pt idx="13">
                  <c:v>39372</c:v>
                </c:pt>
                <c:pt idx="14">
                  <c:v>39382</c:v>
                </c:pt>
                <c:pt idx="15">
                  <c:v>39392</c:v>
                </c:pt>
                <c:pt idx="16">
                  <c:v>39402</c:v>
                </c:pt>
                <c:pt idx="17">
                  <c:v>39412</c:v>
                </c:pt>
                <c:pt idx="18">
                  <c:v>39422</c:v>
                </c:pt>
              </c:numCache>
            </c:num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1525</c:v>
                </c:pt>
                <c:pt idx="1">
                  <c:v>1540</c:v>
                </c:pt>
                <c:pt idx="2">
                  <c:v>1500</c:v>
                </c:pt>
                <c:pt idx="3">
                  <c:v>1545</c:v>
                </c:pt>
                <c:pt idx="4">
                  <c:v>1585</c:v>
                </c:pt>
                <c:pt idx="5">
                  <c:v>1625</c:v>
                </c:pt>
                <c:pt idx="6">
                  <c:v>1740</c:v>
                </c:pt>
                <c:pt idx="7">
                  <c:v>1805</c:v>
                </c:pt>
                <c:pt idx="8">
                  <c:v>1785</c:v>
                </c:pt>
                <c:pt idx="9">
                  <c:v>1820</c:v>
                </c:pt>
                <c:pt idx="10">
                  <c:v>1785</c:v>
                </c:pt>
                <c:pt idx="11">
                  <c:v>1600</c:v>
                </c:pt>
                <c:pt idx="12">
                  <c:v>1640</c:v>
                </c:pt>
                <c:pt idx="13">
                  <c:v>1640</c:v>
                </c:pt>
                <c:pt idx="14">
                  <c:v>1740</c:v>
                </c:pt>
                <c:pt idx="15">
                  <c:v>1760</c:v>
                </c:pt>
                <c:pt idx="16">
                  <c:v>1725</c:v>
                </c:pt>
                <c:pt idx="17">
                  <c:v>1685</c:v>
                </c:pt>
                <c:pt idx="18">
                  <c:v>1720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870720"/>
        <c:axId val="131873024"/>
      </c:lineChart>
      <c:dateAx>
        <c:axId val="1318707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r>
                  <a:rPr lang="en-US" sz="1400">
                    <a:solidFill>
                      <a:schemeClr val="accent1">
                        <a:lumMod val="75000"/>
                      </a:schemeClr>
                    </a:solidFill>
                  </a:rPr>
                  <a:t>Date</a:t>
                </a:r>
              </a:p>
            </c:rich>
          </c:tx>
          <c:layout/>
          <c:overlay val="0"/>
        </c:title>
        <c:numFmt formatCode="m/d/yy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C32D2E"/>
                </a:solidFill>
              </a:defRPr>
            </a:pPr>
            <a:endParaRPr lang="en-US"/>
          </a:p>
        </c:txPr>
        <c:crossAx val="131873024"/>
        <c:crosses val="autoZero"/>
        <c:auto val="1"/>
        <c:lblOffset val="100"/>
        <c:baseTimeUnit val="days"/>
        <c:majorUnit val="10"/>
        <c:majorTimeUnit val="days"/>
        <c:minorUnit val="1"/>
        <c:minorTimeUnit val="days"/>
      </c:dateAx>
      <c:valAx>
        <c:axId val="131873024"/>
        <c:scaling>
          <c:orientation val="minMax"/>
          <c:min val="14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>
                    <a:solidFill>
                      <a:srgbClr val="2A6D7D"/>
                    </a:solidFill>
                  </a:defRPr>
                </a:pPr>
                <a:r>
                  <a:rPr lang="en-US" sz="1400">
                    <a:solidFill>
                      <a:srgbClr val="2A6D7D"/>
                    </a:solidFill>
                  </a:rPr>
                  <a:t>Dollars per Ounce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3"/>
                </a:solidFill>
              </a:defRPr>
            </a:pPr>
            <a:endParaRPr lang="en-US"/>
          </a:p>
        </c:txPr>
        <c:crossAx val="131870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solidFill>
                  <a:srgbClr val="2A6D7D"/>
                </a:solidFill>
              </a:defRPr>
            </a:pPr>
            <a:r>
              <a:rPr lang="en-US" sz="2400">
                <a:solidFill>
                  <a:srgbClr val="2A6D7D"/>
                </a:solidFill>
              </a:rPr>
              <a:t>Position vs</a:t>
            </a:r>
            <a:r>
              <a:rPr lang="en-US" sz="2400" baseline="0">
                <a:solidFill>
                  <a:srgbClr val="2A6D7D"/>
                </a:solidFill>
              </a:rPr>
              <a:t> Time</a:t>
            </a:r>
            <a:endParaRPr lang="en-US" sz="2400">
              <a:solidFill>
                <a:srgbClr val="2A6D7D"/>
              </a:solidFill>
            </a:endParaRP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Position (m)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diamond"/>
            <c:size val="6"/>
            <c:spPr>
              <a:solidFill>
                <a:schemeClr val="accent3"/>
              </a:solidFill>
              <a:ln>
                <a:solidFill>
                  <a:schemeClr val="accent1"/>
                </a:solidFill>
              </a:ln>
            </c:spPr>
          </c:marker>
          <c:xVal>
            <c:numRef>
              <c:f>Sheet3!$A$2:$A$8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8</c:v>
                </c:pt>
                <c:pt idx="4">
                  <c:v>15</c:v>
                </c:pt>
                <c:pt idx="5">
                  <c:v>17</c:v>
                </c:pt>
                <c:pt idx="6">
                  <c:v>20</c:v>
                </c:pt>
              </c:numCache>
            </c:numRef>
          </c:xVal>
          <c:yVal>
            <c:numRef>
              <c:f>Sheet3!$B$2:$B$8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8</c:v>
                </c:pt>
                <c:pt idx="3">
                  <c:v>8</c:v>
                </c:pt>
                <c:pt idx="4">
                  <c:v>3</c:v>
                </c:pt>
                <c:pt idx="5">
                  <c:v>3</c:v>
                </c:pt>
                <c:pt idx="6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5580288"/>
        <c:axId val="158105984"/>
      </c:scatterChart>
      <c:valAx>
        <c:axId val="155580288"/>
        <c:scaling>
          <c:orientation val="minMax"/>
          <c:max val="2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 sz="2400">
                    <a:solidFill>
                      <a:srgbClr val="2A6D7D"/>
                    </a:solidFill>
                  </a:defRPr>
                </a:pPr>
                <a:r>
                  <a:rPr lang="en-US" sz="2400">
                    <a:solidFill>
                      <a:srgbClr val="2A6D7D"/>
                    </a:solidFill>
                  </a:rPr>
                  <a:t> Time (sec)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2A6D7D"/>
                </a:solidFill>
              </a:defRPr>
            </a:pPr>
            <a:endParaRPr lang="en-US"/>
          </a:p>
        </c:txPr>
        <c:crossAx val="158105984"/>
        <c:crosses val="autoZero"/>
        <c:crossBetween val="midCat"/>
        <c:minorUnit val="1"/>
      </c:valAx>
      <c:valAx>
        <c:axId val="158105984"/>
        <c:scaling>
          <c:orientation val="minMax"/>
          <c:max val="8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40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r>
                  <a:rPr lang="en-US" sz="2400">
                    <a:solidFill>
                      <a:schemeClr val="accent1">
                        <a:lumMod val="75000"/>
                      </a:schemeClr>
                    </a:solidFill>
                  </a:rPr>
                  <a:t>Position (m)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2A6D7D"/>
                </a:solidFill>
              </a:defRPr>
            </a:pPr>
            <a:endParaRPr lang="en-US"/>
          </a:p>
        </c:txPr>
        <c:crossAx val="15558028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Price of Gold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circle"/>
            <c:size val="7"/>
            <c:spPr>
              <a:solidFill>
                <a:schemeClr val="accent3"/>
              </a:solidFill>
            </c:spPr>
          </c:marker>
          <c:cat>
            <c:numRef>
              <c:f>Sheet1!$A$2:$A$20</c:f>
              <c:numCache>
                <c:formatCode>m/d/yy</c:formatCode>
                <c:ptCount val="19"/>
                <c:pt idx="0">
                  <c:v>39242</c:v>
                </c:pt>
                <c:pt idx="1">
                  <c:v>39252</c:v>
                </c:pt>
                <c:pt idx="2">
                  <c:v>39262</c:v>
                </c:pt>
                <c:pt idx="3">
                  <c:v>39272</c:v>
                </c:pt>
                <c:pt idx="4">
                  <c:v>39282</c:v>
                </c:pt>
                <c:pt idx="5">
                  <c:v>39292</c:v>
                </c:pt>
                <c:pt idx="6">
                  <c:v>39302</c:v>
                </c:pt>
                <c:pt idx="7">
                  <c:v>39312</c:v>
                </c:pt>
                <c:pt idx="8">
                  <c:v>39322</c:v>
                </c:pt>
                <c:pt idx="9">
                  <c:v>39332</c:v>
                </c:pt>
                <c:pt idx="10">
                  <c:v>39342</c:v>
                </c:pt>
                <c:pt idx="11">
                  <c:v>39352</c:v>
                </c:pt>
                <c:pt idx="12">
                  <c:v>39362</c:v>
                </c:pt>
                <c:pt idx="13">
                  <c:v>39372</c:v>
                </c:pt>
                <c:pt idx="14">
                  <c:v>39382</c:v>
                </c:pt>
                <c:pt idx="15">
                  <c:v>39392</c:v>
                </c:pt>
                <c:pt idx="16">
                  <c:v>39402</c:v>
                </c:pt>
                <c:pt idx="17">
                  <c:v>39412</c:v>
                </c:pt>
                <c:pt idx="18">
                  <c:v>39422</c:v>
                </c:pt>
              </c:numCache>
            </c:num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1525</c:v>
                </c:pt>
                <c:pt idx="1">
                  <c:v>1540</c:v>
                </c:pt>
                <c:pt idx="2">
                  <c:v>1500</c:v>
                </c:pt>
                <c:pt idx="3">
                  <c:v>1545</c:v>
                </c:pt>
                <c:pt idx="4">
                  <c:v>1585</c:v>
                </c:pt>
                <c:pt idx="5">
                  <c:v>1625</c:v>
                </c:pt>
                <c:pt idx="6">
                  <c:v>1740</c:v>
                </c:pt>
                <c:pt idx="7">
                  <c:v>1805</c:v>
                </c:pt>
                <c:pt idx="8">
                  <c:v>1785</c:v>
                </c:pt>
                <c:pt idx="9">
                  <c:v>1820</c:v>
                </c:pt>
                <c:pt idx="10">
                  <c:v>1785</c:v>
                </c:pt>
                <c:pt idx="11">
                  <c:v>1600</c:v>
                </c:pt>
                <c:pt idx="12">
                  <c:v>1640</c:v>
                </c:pt>
                <c:pt idx="13">
                  <c:v>1640</c:v>
                </c:pt>
                <c:pt idx="14">
                  <c:v>1740</c:v>
                </c:pt>
                <c:pt idx="15">
                  <c:v>1760</c:v>
                </c:pt>
                <c:pt idx="16">
                  <c:v>1725</c:v>
                </c:pt>
                <c:pt idx="17">
                  <c:v>1685</c:v>
                </c:pt>
                <c:pt idx="18">
                  <c:v>1720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516672"/>
        <c:axId val="133543808"/>
      </c:lineChart>
      <c:dateAx>
        <c:axId val="1335166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r>
                  <a:rPr lang="en-US" sz="1400">
                    <a:solidFill>
                      <a:schemeClr val="accent1">
                        <a:lumMod val="75000"/>
                      </a:schemeClr>
                    </a:solidFill>
                  </a:rPr>
                  <a:t>Date</a:t>
                </a:r>
              </a:p>
            </c:rich>
          </c:tx>
          <c:layout/>
          <c:overlay val="0"/>
        </c:title>
        <c:numFmt formatCode="m/d/yy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C32D2E"/>
                </a:solidFill>
              </a:defRPr>
            </a:pPr>
            <a:endParaRPr lang="en-US"/>
          </a:p>
        </c:txPr>
        <c:crossAx val="133543808"/>
        <c:crosses val="autoZero"/>
        <c:auto val="1"/>
        <c:lblOffset val="100"/>
        <c:baseTimeUnit val="days"/>
        <c:majorUnit val="10"/>
        <c:majorTimeUnit val="days"/>
        <c:minorUnit val="1"/>
        <c:minorTimeUnit val="days"/>
      </c:dateAx>
      <c:valAx>
        <c:axId val="133543808"/>
        <c:scaling>
          <c:orientation val="minMax"/>
          <c:min val="14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>
                    <a:solidFill>
                      <a:srgbClr val="2A6D7D"/>
                    </a:solidFill>
                  </a:defRPr>
                </a:pPr>
                <a:r>
                  <a:rPr lang="en-US" sz="1400">
                    <a:solidFill>
                      <a:srgbClr val="2A6D7D"/>
                    </a:solidFill>
                  </a:rPr>
                  <a:t>Dollars per Ounce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3"/>
                </a:solidFill>
              </a:defRPr>
            </a:pPr>
            <a:endParaRPr lang="en-US"/>
          </a:p>
        </c:txPr>
        <c:crossAx val="133516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Price of Gold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circle"/>
            <c:size val="7"/>
            <c:spPr>
              <a:solidFill>
                <a:schemeClr val="accent3"/>
              </a:solidFill>
            </c:spPr>
          </c:marker>
          <c:cat>
            <c:numRef>
              <c:f>Sheet1!$A$2:$A$20</c:f>
              <c:numCache>
                <c:formatCode>m/d/yy</c:formatCode>
                <c:ptCount val="19"/>
                <c:pt idx="0">
                  <c:v>39242</c:v>
                </c:pt>
                <c:pt idx="1">
                  <c:v>39252</c:v>
                </c:pt>
                <c:pt idx="2">
                  <c:v>39262</c:v>
                </c:pt>
                <c:pt idx="3">
                  <c:v>39272</c:v>
                </c:pt>
                <c:pt idx="4">
                  <c:v>39282</c:v>
                </c:pt>
                <c:pt idx="5">
                  <c:v>39292</c:v>
                </c:pt>
                <c:pt idx="6">
                  <c:v>39302</c:v>
                </c:pt>
                <c:pt idx="7">
                  <c:v>39312</c:v>
                </c:pt>
                <c:pt idx="8">
                  <c:v>39322</c:v>
                </c:pt>
                <c:pt idx="9">
                  <c:v>39332</c:v>
                </c:pt>
                <c:pt idx="10">
                  <c:v>39342</c:v>
                </c:pt>
                <c:pt idx="11">
                  <c:v>39352</c:v>
                </c:pt>
                <c:pt idx="12">
                  <c:v>39362</c:v>
                </c:pt>
                <c:pt idx="13">
                  <c:v>39372</c:v>
                </c:pt>
                <c:pt idx="14">
                  <c:v>39382</c:v>
                </c:pt>
                <c:pt idx="15">
                  <c:v>39392</c:v>
                </c:pt>
                <c:pt idx="16">
                  <c:v>39402</c:v>
                </c:pt>
                <c:pt idx="17">
                  <c:v>39412</c:v>
                </c:pt>
                <c:pt idx="18">
                  <c:v>39422</c:v>
                </c:pt>
              </c:numCache>
            </c:num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1525</c:v>
                </c:pt>
                <c:pt idx="1">
                  <c:v>1540</c:v>
                </c:pt>
                <c:pt idx="2">
                  <c:v>1500</c:v>
                </c:pt>
                <c:pt idx="3">
                  <c:v>1545</c:v>
                </c:pt>
                <c:pt idx="4">
                  <c:v>1585</c:v>
                </c:pt>
                <c:pt idx="5">
                  <c:v>1625</c:v>
                </c:pt>
                <c:pt idx="6">
                  <c:v>1740</c:v>
                </c:pt>
                <c:pt idx="7">
                  <c:v>1805</c:v>
                </c:pt>
                <c:pt idx="8">
                  <c:v>1785</c:v>
                </c:pt>
                <c:pt idx="9">
                  <c:v>1820</c:v>
                </c:pt>
                <c:pt idx="10">
                  <c:v>1785</c:v>
                </c:pt>
                <c:pt idx="11">
                  <c:v>1600</c:v>
                </c:pt>
                <c:pt idx="12">
                  <c:v>1640</c:v>
                </c:pt>
                <c:pt idx="13">
                  <c:v>1640</c:v>
                </c:pt>
                <c:pt idx="14">
                  <c:v>1740</c:v>
                </c:pt>
                <c:pt idx="15">
                  <c:v>1760</c:v>
                </c:pt>
                <c:pt idx="16">
                  <c:v>1725</c:v>
                </c:pt>
                <c:pt idx="17">
                  <c:v>1685</c:v>
                </c:pt>
                <c:pt idx="18">
                  <c:v>1720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684608"/>
        <c:axId val="133699456"/>
      </c:lineChart>
      <c:dateAx>
        <c:axId val="1336846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r>
                  <a:rPr lang="en-US" sz="1400">
                    <a:solidFill>
                      <a:schemeClr val="accent1">
                        <a:lumMod val="75000"/>
                      </a:schemeClr>
                    </a:solidFill>
                  </a:rPr>
                  <a:t>Date</a:t>
                </a:r>
              </a:p>
            </c:rich>
          </c:tx>
          <c:layout/>
          <c:overlay val="0"/>
        </c:title>
        <c:numFmt formatCode="m/d/yy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C32D2E"/>
                </a:solidFill>
              </a:defRPr>
            </a:pPr>
            <a:endParaRPr lang="en-US"/>
          </a:p>
        </c:txPr>
        <c:crossAx val="133699456"/>
        <c:crosses val="autoZero"/>
        <c:auto val="1"/>
        <c:lblOffset val="100"/>
        <c:baseTimeUnit val="days"/>
        <c:majorUnit val="10"/>
        <c:majorTimeUnit val="days"/>
        <c:minorUnit val="1"/>
        <c:minorTimeUnit val="days"/>
      </c:dateAx>
      <c:valAx>
        <c:axId val="133699456"/>
        <c:scaling>
          <c:orientation val="minMax"/>
          <c:min val="14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>
                    <a:solidFill>
                      <a:srgbClr val="2A6D7D"/>
                    </a:solidFill>
                  </a:defRPr>
                </a:pPr>
                <a:r>
                  <a:rPr lang="en-US" sz="1400">
                    <a:solidFill>
                      <a:srgbClr val="2A6D7D"/>
                    </a:solidFill>
                  </a:rPr>
                  <a:t>Dollars per Ounce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3"/>
                </a:solidFill>
              </a:defRPr>
            </a:pPr>
            <a:endParaRPr lang="en-US"/>
          </a:p>
        </c:txPr>
        <c:crossAx val="133684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900">
                <a:solidFill>
                  <a:srgbClr val="2A6D7D"/>
                </a:solidFill>
              </a:defRPr>
            </a:pPr>
            <a:r>
              <a:rPr lang="en-US" sz="2900">
                <a:solidFill>
                  <a:srgbClr val="2A6D7D"/>
                </a:solidFill>
              </a:rPr>
              <a:t>Favorite Snacks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accent1">
                  <a:lumMod val="75000"/>
                </a:schemeClr>
              </a:solidFill>
            </a:ln>
          </c:spPr>
          <c:dPt>
            <c:idx val="4"/>
            <c:bubble3D val="0"/>
            <c:spPr>
              <a:solidFill>
                <a:schemeClr val="accent6"/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dPt>
          <c:dLbls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Sheet2!$A$1:$A$5</c:f>
              <c:strCache>
                <c:ptCount val="5"/>
                <c:pt idx="0">
                  <c:v>chips</c:v>
                </c:pt>
                <c:pt idx="1">
                  <c:v>pretzels</c:v>
                </c:pt>
                <c:pt idx="2">
                  <c:v>cookies</c:v>
                </c:pt>
                <c:pt idx="3">
                  <c:v>candy</c:v>
                </c:pt>
                <c:pt idx="4">
                  <c:v>carrots</c:v>
                </c:pt>
              </c:strCache>
            </c:strRef>
          </c:cat>
          <c:val>
            <c:numRef>
              <c:f>Sheet2!$B$1:$B$5</c:f>
              <c:numCache>
                <c:formatCode>General</c:formatCode>
                <c:ptCount val="5"/>
                <c:pt idx="0">
                  <c:v>150</c:v>
                </c:pt>
                <c:pt idx="1">
                  <c:v>50</c:v>
                </c:pt>
                <c:pt idx="2">
                  <c:v>80</c:v>
                </c:pt>
                <c:pt idx="3">
                  <c:v>120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2800"/>
            </a:pPr>
            <a:endParaRPr lang="en-US"/>
          </a:p>
        </c:txPr>
      </c:legendEntry>
      <c:layout>
        <c:manualLayout>
          <c:xMode val="edge"/>
          <c:yMode val="edge"/>
          <c:x val="0.74047546860828495"/>
          <c:y val="0.270396750582234"/>
          <c:w val="0.24540685764197701"/>
          <c:h val="0.38878368637019001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900">
                <a:solidFill>
                  <a:srgbClr val="2A6D7D"/>
                </a:solidFill>
              </a:defRPr>
            </a:pPr>
            <a:r>
              <a:rPr lang="en-US" sz="2900">
                <a:solidFill>
                  <a:srgbClr val="2A6D7D"/>
                </a:solidFill>
              </a:rPr>
              <a:t>Favorite Snacks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accent1">
                  <a:lumMod val="75000"/>
                </a:schemeClr>
              </a:solidFill>
            </a:ln>
          </c:spPr>
          <c:dPt>
            <c:idx val="4"/>
            <c:bubble3D val="0"/>
            <c:spPr>
              <a:solidFill>
                <a:schemeClr val="accent6"/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dPt>
          <c:dLbls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Sheet2!$A$1:$A$5</c:f>
              <c:strCache>
                <c:ptCount val="5"/>
                <c:pt idx="0">
                  <c:v>chips</c:v>
                </c:pt>
                <c:pt idx="1">
                  <c:v>pretzels</c:v>
                </c:pt>
                <c:pt idx="2">
                  <c:v>cookies</c:v>
                </c:pt>
                <c:pt idx="3">
                  <c:v>candy</c:v>
                </c:pt>
                <c:pt idx="4">
                  <c:v>carrots</c:v>
                </c:pt>
              </c:strCache>
            </c:strRef>
          </c:cat>
          <c:val>
            <c:numRef>
              <c:f>Sheet2!$B$1:$B$5</c:f>
              <c:numCache>
                <c:formatCode>General</c:formatCode>
                <c:ptCount val="5"/>
                <c:pt idx="0">
                  <c:v>150</c:v>
                </c:pt>
                <c:pt idx="1">
                  <c:v>50</c:v>
                </c:pt>
                <c:pt idx="2">
                  <c:v>80</c:v>
                </c:pt>
                <c:pt idx="3">
                  <c:v>120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2800"/>
            </a:pPr>
            <a:endParaRPr lang="en-US"/>
          </a:p>
        </c:txPr>
      </c:legendEntry>
      <c:layout>
        <c:manualLayout>
          <c:xMode val="edge"/>
          <c:yMode val="edge"/>
          <c:x val="0.75848349474815302"/>
          <c:y val="0.270396750582234"/>
          <c:w val="0.22739883150210899"/>
          <c:h val="0.38878368637019001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900">
                <a:solidFill>
                  <a:srgbClr val="2A6D7D"/>
                </a:solidFill>
              </a:defRPr>
            </a:pPr>
            <a:r>
              <a:rPr lang="en-US" sz="2900">
                <a:solidFill>
                  <a:srgbClr val="2A6D7D"/>
                </a:solidFill>
              </a:rPr>
              <a:t>Favorite Snacks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accent1">
                  <a:lumMod val="75000"/>
                </a:schemeClr>
              </a:solidFill>
            </a:ln>
          </c:spPr>
          <c:dPt>
            <c:idx val="4"/>
            <c:bubble3D val="0"/>
            <c:spPr>
              <a:solidFill>
                <a:schemeClr val="accent6"/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dPt>
          <c:dLbls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Sheet2!$A$1:$A$5</c:f>
              <c:strCache>
                <c:ptCount val="5"/>
                <c:pt idx="0">
                  <c:v>chips</c:v>
                </c:pt>
                <c:pt idx="1">
                  <c:v>pretzels</c:v>
                </c:pt>
                <c:pt idx="2">
                  <c:v>cookies</c:v>
                </c:pt>
                <c:pt idx="3">
                  <c:v>candy</c:v>
                </c:pt>
                <c:pt idx="4">
                  <c:v>carrots</c:v>
                </c:pt>
              </c:strCache>
            </c:strRef>
          </c:cat>
          <c:val>
            <c:numRef>
              <c:f>Sheet2!$B$1:$B$5</c:f>
              <c:numCache>
                <c:formatCode>General</c:formatCode>
                <c:ptCount val="5"/>
                <c:pt idx="0">
                  <c:v>150</c:v>
                </c:pt>
                <c:pt idx="1">
                  <c:v>50</c:v>
                </c:pt>
                <c:pt idx="2">
                  <c:v>80</c:v>
                </c:pt>
                <c:pt idx="3">
                  <c:v>120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2800"/>
            </a:pPr>
            <a:endParaRPr lang="en-US"/>
          </a:p>
        </c:txPr>
      </c:legendEntry>
      <c:layout>
        <c:manualLayout>
          <c:xMode val="edge"/>
          <c:yMode val="edge"/>
          <c:x val="0.74538674846461295"/>
          <c:y val="0.270396750582234"/>
          <c:w val="0.24049557778565001"/>
          <c:h val="0.38878368637019001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900">
                <a:solidFill>
                  <a:srgbClr val="2A6D7D"/>
                </a:solidFill>
              </a:defRPr>
            </a:pPr>
            <a:r>
              <a:rPr lang="en-US" sz="2900">
                <a:solidFill>
                  <a:srgbClr val="2A6D7D"/>
                </a:solidFill>
              </a:rPr>
              <a:t>Favorite Snacks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accent1">
                  <a:lumMod val="75000"/>
                </a:schemeClr>
              </a:solidFill>
            </a:ln>
          </c:spPr>
          <c:dPt>
            <c:idx val="4"/>
            <c:bubble3D val="0"/>
            <c:spPr>
              <a:solidFill>
                <a:schemeClr val="accent6"/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dPt>
          <c:dLbls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Sheet2!$A$1:$A$5</c:f>
              <c:strCache>
                <c:ptCount val="5"/>
                <c:pt idx="0">
                  <c:v>chips</c:v>
                </c:pt>
                <c:pt idx="1">
                  <c:v>pretzels</c:v>
                </c:pt>
                <c:pt idx="2">
                  <c:v>cookies</c:v>
                </c:pt>
                <c:pt idx="3">
                  <c:v>candy</c:v>
                </c:pt>
                <c:pt idx="4">
                  <c:v>carrots</c:v>
                </c:pt>
              </c:strCache>
            </c:strRef>
          </c:cat>
          <c:val>
            <c:numRef>
              <c:f>Sheet2!$B$1:$B$5</c:f>
              <c:numCache>
                <c:formatCode>General</c:formatCode>
                <c:ptCount val="5"/>
                <c:pt idx="0">
                  <c:v>150</c:v>
                </c:pt>
                <c:pt idx="1">
                  <c:v>50</c:v>
                </c:pt>
                <c:pt idx="2">
                  <c:v>80</c:v>
                </c:pt>
                <c:pt idx="3">
                  <c:v>120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2800"/>
            </a:pPr>
            <a:endParaRPr lang="en-US"/>
          </a:p>
        </c:txPr>
      </c:legendEntry>
      <c:layout>
        <c:manualLayout>
          <c:xMode val="edge"/>
          <c:yMode val="edge"/>
          <c:x val="0.74702384175005498"/>
          <c:y val="0.270396750582234"/>
          <c:w val="0.238858484500207"/>
          <c:h val="0.38878368637019001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9B440-A405-924A-808A-E72299EC2FDC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8A1B3-0967-BB42-B038-0D0039E606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0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could set this up as</a:t>
            </a:r>
            <a:r>
              <a:rPr lang="en-US" baseline="0" dirty="0" smtClean="0"/>
              <a:t> a proportion:    x/200  =  12/100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8A1B3-0967-BB42-B038-0D0039E6064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BC54-BBA1-DC44-BC3B-4490F959DFC2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2F51-682D-8340-B526-33C35D709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BC54-BBA1-DC44-BC3B-4490F959DFC2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2F51-682D-8340-B526-33C35D709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BC54-BBA1-DC44-BC3B-4490F959DFC2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2F51-682D-8340-B526-33C35D709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BC54-BBA1-DC44-BC3B-4490F959DFC2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2F51-682D-8340-B526-33C35D709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BC54-BBA1-DC44-BC3B-4490F959DFC2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2F51-682D-8340-B526-33C35D709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BC54-BBA1-DC44-BC3B-4490F959DFC2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2F51-682D-8340-B526-33C35D709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BC54-BBA1-DC44-BC3B-4490F959DFC2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2F51-682D-8340-B526-33C35D709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BC54-BBA1-DC44-BC3B-4490F959DFC2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2F51-682D-8340-B526-33C35D709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BC54-BBA1-DC44-BC3B-4490F959DFC2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2F51-682D-8340-B526-33C35D709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BC54-BBA1-DC44-BC3B-4490F959DFC2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2F51-682D-8340-B526-33C35D709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BC54-BBA1-DC44-BC3B-4490F959DFC2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62F51-682D-8340-B526-33C35D709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CBC54-BBA1-DC44-BC3B-4490F959DFC2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62F51-682D-8340-B526-33C35D709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>
            <a:off x="-310632" y="67921"/>
            <a:ext cx="9729274" cy="1412412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4"/>
          <p:cNvGrpSpPr/>
          <p:nvPr/>
        </p:nvGrpSpPr>
        <p:grpSpPr>
          <a:xfrm flipV="1">
            <a:off x="-291126" y="5445588"/>
            <a:ext cx="9729274" cy="1412412"/>
            <a:chOff x="-310632" y="67921"/>
            <a:chExt cx="9729274" cy="1412412"/>
          </a:xfrm>
        </p:grpSpPr>
        <p:sp>
          <p:nvSpPr>
            <p:cNvPr id="56" name="4-Point Star 55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4-Point Star 56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4-Point Star 57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4-Point Star 58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4-Point Star 59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4-Point Star 60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4-Point Star 61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4-Point Star 62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4-Point Star 63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4-Point Star 64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4-Point Star 65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4-Point Star 66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4-Point Star 67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4-Point Star 68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4-Point Star 69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4-Point Star 70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4-Point Star 71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9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4-Point Star 9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4-Point Star 9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4-Point Star 9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4-Point Star 9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4-Point Star 9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4-Point Star 9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4-Point Star 9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4-Point Star 9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4-Point Star 9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4-Point Star 9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4-Point Star 10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4-Point Star 10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4-Point Star 10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4-Point Star 10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4-Point Star 10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4" name="4-Point Star 73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4-Point Star 74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4-Point Star 75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4-Point Star 76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4-Point Star 77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4-Point Star 78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4-Point Star 79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4-Point Star 80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4-Point Star 81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4-Point Star 82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4-Point Star 83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4-Point Star 84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4-Point Star 85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4-Point Star 86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4-Point Star 87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4-Point Star 88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9" name="Picture 10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312" y="2365023"/>
            <a:ext cx="9145132" cy="1725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7" name="Chart 56"/>
          <p:cNvGraphicFramePr/>
          <p:nvPr/>
        </p:nvGraphicFramePr>
        <p:xfrm>
          <a:off x="777241" y="112804"/>
          <a:ext cx="7757652" cy="525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89000" y="5311023"/>
            <a:ext cx="82550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4"/>
            </a:pPr>
            <a:r>
              <a:rPr lang="en-US" sz="3200" dirty="0" smtClean="0"/>
              <a:t>If 200 people were polled, how many of them </a:t>
            </a:r>
          </a:p>
          <a:p>
            <a:pPr marL="514350" indent="-514350"/>
            <a:r>
              <a:rPr lang="en-US" sz="3200" dirty="0" smtClean="0"/>
              <a:t>     prefer pretzels?</a:t>
            </a:r>
            <a:endParaRPr lang="en-US" sz="3200" u="sng" dirty="0" smtClean="0"/>
          </a:p>
          <a:p>
            <a:endParaRPr lang="en-US" sz="2900" dirty="0"/>
          </a:p>
        </p:txBody>
      </p:sp>
      <p:sp>
        <p:nvSpPr>
          <p:cNvPr id="55" name="Oval 54"/>
          <p:cNvSpPr/>
          <p:nvPr/>
        </p:nvSpPr>
        <p:spPr>
          <a:xfrm flipV="1">
            <a:off x="3892939" y="3978874"/>
            <a:ext cx="1220900" cy="776512"/>
          </a:xfrm>
          <a:prstGeom prst="ellipse">
            <a:avLst/>
          </a:prstGeom>
          <a:noFill/>
          <a:ln w="476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4252681" y="5999636"/>
            <a:ext cx="315997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200  X   .12  =</a:t>
            </a:r>
            <a:endParaRPr lang="en-US" sz="3500" dirty="0"/>
          </a:p>
        </p:txBody>
      </p:sp>
      <p:sp>
        <p:nvSpPr>
          <p:cNvPr id="58" name="TextBox 57"/>
          <p:cNvSpPr txBox="1"/>
          <p:nvPr/>
        </p:nvSpPr>
        <p:spPr>
          <a:xfrm>
            <a:off x="6999199" y="5901150"/>
            <a:ext cx="20525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24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/>
      <p:bldP spid="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7" name="Chart 56"/>
          <p:cNvGraphicFramePr/>
          <p:nvPr/>
        </p:nvGraphicFramePr>
        <p:xfrm>
          <a:off x="777241" y="112804"/>
          <a:ext cx="7757652" cy="525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89000" y="5311023"/>
            <a:ext cx="82550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5. If 350 people were polled, how many of them </a:t>
            </a:r>
          </a:p>
          <a:p>
            <a:r>
              <a:rPr lang="en-US" sz="3200" dirty="0" smtClean="0"/>
              <a:t>    prefer chips?</a:t>
            </a:r>
            <a:endParaRPr lang="en-US" sz="3200" u="sng" dirty="0" smtClean="0"/>
          </a:p>
          <a:p>
            <a:endParaRPr lang="en-US" sz="2900" dirty="0"/>
          </a:p>
        </p:txBody>
      </p:sp>
      <p:sp>
        <p:nvSpPr>
          <p:cNvPr id="55" name="Oval 54"/>
          <p:cNvSpPr/>
          <p:nvPr/>
        </p:nvSpPr>
        <p:spPr>
          <a:xfrm flipV="1">
            <a:off x="4424515" y="1970426"/>
            <a:ext cx="1220900" cy="776512"/>
          </a:xfrm>
          <a:prstGeom prst="ellipse">
            <a:avLst/>
          </a:prstGeom>
          <a:noFill/>
          <a:ln w="476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4252681" y="5999636"/>
            <a:ext cx="289418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350  X   .36  =</a:t>
            </a:r>
            <a:endParaRPr lang="en-US" sz="3500" dirty="0"/>
          </a:p>
        </p:txBody>
      </p:sp>
      <p:sp>
        <p:nvSpPr>
          <p:cNvPr id="58" name="TextBox 57"/>
          <p:cNvSpPr txBox="1"/>
          <p:nvPr/>
        </p:nvSpPr>
        <p:spPr>
          <a:xfrm>
            <a:off x="6999199" y="5901150"/>
            <a:ext cx="20525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126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/>
      <p:bldP spid="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969202" y="107481"/>
          <a:ext cx="8174798" cy="4589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89000" y="5311023"/>
            <a:ext cx="82550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How many hours does the heater run on   </a:t>
            </a:r>
            <a:endParaRPr lang="en-US" sz="3200" u="sng" dirty="0" smtClean="0"/>
          </a:p>
          <a:p>
            <a:r>
              <a:rPr lang="en-US" sz="3200" dirty="0" smtClean="0"/>
              <a:t>    a Tuesday?</a:t>
            </a:r>
            <a:endParaRPr lang="en-US" sz="3200" u="sng" dirty="0" smtClean="0"/>
          </a:p>
          <a:p>
            <a:endParaRPr lang="en-US" sz="2900" dirty="0"/>
          </a:p>
        </p:txBody>
      </p:sp>
      <p:cxnSp>
        <p:nvCxnSpPr>
          <p:cNvPr id="57" name="Straight Arrow Connector 56"/>
          <p:cNvCxnSpPr/>
          <p:nvPr/>
        </p:nvCxnSpPr>
        <p:spPr>
          <a:xfrm rot="10800000">
            <a:off x="3942587" y="3724173"/>
            <a:ext cx="856443" cy="0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995111" y="5901150"/>
            <a:ext cx="20525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7.5 hr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969202" y="107481"/>
          <a:ext cx="8174798" cy="4589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89000" y="5311023"/>
            <a:ext cx="825500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Which object runs 11 hours on a Saturday?</a:t>
            </a:r>
            <a:endParaRPr lang="en-US" sz="3200" u="sng" dirty="0" smtClean="0"/>
          </a:p>
          <a:p>
            <a:endParaRPr lang="en-US" sz="2900" dirty="0"/>
          </a:p>
        </p:txBody>
      </p:sp>
      <p:cxnSp>
        <p:nvCxnSpPr>
          <p:cNvPr id="56" name="Straight Arrow Connector 55"/>
          <p:cNvCxnSpPr/>
          <p:nvPr/>
        </p:nvCxnSpPr>
        <p:spPr>
          <a:xfrm rot="16200000">
            <a:off x="3174978" y="2735075"/>
            <a:ext cx="2834640" cy="0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995111" y="5901150"/>
            <a:ext cx="20525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TV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969202" y="107481"/>
          <a:ext cx="8174798" cy="4589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89000" y="5059967"/>
            <a:ext cx="82550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 Which object has the biggest difference  </a:t>
            </a:r>
          </a:p>
          <a:p>
            <a:r>
              <a:rPr lang="en-US" sz="3200" dirty="0" smtClean="0"/>
              <a:t>    between weekdays and weekends?</a:t>
            </a:r>
            <a:endParaRPr lang="en-US" sz="3200" u="sng" dirty="0" smtClean="0"/>
          </a:p>
          <a:p>
            <a:endParaRPr lang="en-US" sz="2900" dirty="0"/>
          </a:p>
        </p:txBody>
      </p:sp>
      <p:cxnSp>
        <p:nvCxnSpPr>
          <p:cNvPr id="56" name="Straight Arrow Connector 55"/>
          <p:cNvCxnSpPr/>
          <p:nvPr/>
        </p:nvCxnSpPr>
        <p:spPr>
          <a:xfrm rot="10800000">
            <a:off x="3282604" y="888240"/>
            <a:ext cx="1280160" cy="0"/>
          </a:xfrm>
          <a:prstGeom prst="straightConnector1">
            <a:avLst/>
          </a:prstGeom>
          <a:ln>
            <a:headEnd type="arrow"/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10800000">
            <a:off x="4739356" y="1587056"/>
            <a:ext cx="1216152" cy="0"/>
          </a:xfrm>
          <a:prstGeom prst="straightConnector1">
            <a:avLst/>
          </a:prstGeom>
          <a:ln>
            <a:headEnd type="arrow"/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40168" y="2314106"/>
            <a:ext cx="1490472" cy="0"/>
          </a:xfrm>
          <a:prstGeom prst="straightConnector1">
            <a:avLst/>
          </a:prstGeom>
          <a:ln>
            <a:headEnd type="arrow"/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586694" y="2039880"/>
            <a:ext cx="2087412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3700" b="1" dirty="0" smtClean="0">
                <a:solidFill>
                  <a:srgbClr val="C32D2E"/>
                </a:solidFill>
                <a:effectLst>
                  <a:glow rad="63500">
                    <a:srgbClr val="FEB80A">
                      <a:alpha val="75000"/>
                    </a:srgbClr>
                  </a:glow>
                </a:effectLst>
                <a:latin typeface="Arial"/>
                <a:cs typeface="Arial"/>
              </a:rPr>
              <a:t>7  hr</a:t>
            </a:r>
            <a:endParaRPr lang="en-US" sz="3700" b="1" dirty="0">
              <a:solidFill>
                <a:srgbClr val="C32D2E"/>
              </a:solidFill>
              <a:effectLst>
                <a:glow rad="63500">
                  <a:srgbClr val="FEB80A">
                    <a:alpha val="75000"/>
                  </a:srgbClr>
                </a:glow>
              </a:effectLst>
              <a:latin typeface="Arial"/>
              <a:cs typeface="Arial"/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rot="10800000">
            <a:off x="3847784" y="3721300"/>
            <a:ext cx="1179576" cy="0"/>
          </a:xfrm>
          <a:prstGeom prst="straightConnector1">
            <a:avLst/>
          </a:prstGeom>
          <a:ln>
            <a:headEnd type="arrow"/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268294" y="3431956"/>
            <a:ext cx="2087412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3700" b="1" dirty="0" smtClean="0">
                <a:solidFill>
                  <a:srgbClr val="C32D2E"/>
                </a:solidFill>
                <a:effectLst>
                  <a:glow rad="63500">
                    <a:srgbClr val="FEB80A">
                      <a:alpha val="75000"/>
                    </a:srgbClr>
                  </a:glow>
                </a:effectLst>
                <a:latin typeface="Arial"/>
                <a:cs typeface="Arial"/>
              </a:rPr>
              <a:t>5 ½   hr</a:t>
            </a:r>
            <a:endParaRPr lang="en-US" sz="3700" b="1" dirty="0">
              <a:solidFill>
                <a:srgbClr val="C32D2E"/>
              </a:solidFill>
              <a:effectLst>
                <a:glow rad="63500">
                  <a:srgbClr val="FEB80A">
                    <a:alpha val="75000"/>
                  </a:srgbClr>
                </a:glow>
              </a:effectLst>
              <a:latin typeface="Arial"/>
              <a:cs typeface="Arial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670241" y="5901150"/>
            <a:ext cx="38539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computer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768626" y="597336"/>
            <a:ext cx="2087412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3700" b="1" dirty="0" smtClean="0">
                <a:solidFill>
                  <a:srgbClr val="C32D2E"/>
                </a:solidFill>
                <a:effectLst>
                  <a:glow rad="63500">
                    <a:srgbClr val="FEB80A">
                      <a:alpha val="75000"/>
                    </a:srgbClr>
                  </a:glow>
                </a:effectLst>
                <a:latin typeface="Arial"/>
                <a:cs typeface="Arial"/>
              </a:rPr>
              <a:t>6  hr</a:t>
            </a:r>
            <a:endParaRPr lang="en-US" sz="3700" b="1" dirty="0">
              <a:solidFill>
                <a:srgbClr val="C32D2E"/>
              </a:solidFill>
              <a:effectLst>
                <a:glow rad="63500">
                  <a:srgbClr val="FEB80A">
                    <a:alpha val="75000"/>
                  </a:srgbClr>
                </a:glow>
              </a:effectLst>
              <a:latin typeface="Arial"/>
              <a:cs typeface="Arial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161370" y="1340456"/>
            <a:ext cx="2087412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3700" b="1" dirty="0" smtClean="0">
                <a:solidFill>
                  <a:srgbClr val="C32D2E"/>
                </a:solidFill>
                <a:effectLst>
                  <a:glow rad="63500">
                    <a:srgbClr val="FEB80A">
                      <a:alpha val="75000"/>
                    </a:srgbClr>
                  </a:glow>
                </a:effectLst>
                <a:latin typeface="Arial"/>
                <a:cs typeface="Arial"/>
              </a:rPr>
              <a:t>5 ½   hr</a:t>
            </a:r>
            <a:endParaRPr lang="en-US" sz="3700" b="1" dirty="0">
              <a:solidFill>
                <a:srgbClr val="C32D2E"/>
              </a:solidFill>
              <a:effectLst>
                <a:glow rad="63500">
                  <a:srgbClr val="FEB80A">
                    <a:alpha val="75000"/>
                  </a:srgbClr>
                </a:glo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1" grpId="0"/>
      <p:bldP spid="62" grpId="0"/>
      <p:bldP spid="64" grpId="0"/>
      <p:bldP spid="6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969202" y="107481"/>
          <a:ext cx="8174798" cy="4589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89000" y="4705535"/>
            <a:ext cx="82550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4. Why do you think there is a difference  </a:t>
            </a:r>
          </a:p>
          <a:p>
            <a:r>
              <a:rPr lang="en-US" sz="3200" dirty="0" smtClean="0"/>
              <a:t>    between weekends and weekdays?</a:t>
            </a:r>
            <a:endParaRPr lang="en-US" sz="3200" u="sng" dirty="0" smtClean="0"/>
          </a:p>
          <a:p>
            <a:endParaRPr lang="en-US" sz="2900" dirty="0"/>
          </a:p>
        </p:txBody>
      </p:sp>
      <p:sp>
        <p:nvSpPr>
          <p:cNvPr id="56" name="TextBox 55"/>
          <p:cNvSpPr txBox="1"/>
          <p:nvPr/>
        </p:nvSpPr>
        <p:spPr>
          <a:xfrm>
            <a:off x="1166523" y="5625766"/>
            <a:ext cx="75455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/>
                </a:solidFill>
                <a:latin typeface="Arial"/>
                <a:cs typeface="Arial"/>
              </a:rPr>
              <a:t>Many people are at work or school on weekdays</a:t>
            </a:r>
            <a:endParaRPr lang="en-US" sz="4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969202" y="107481"/>
          <a:ext cx="8174798" cy="4589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89000" y="4528319"/>
            <a:ext cx="82550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5. If this graph is for winter electricity usage, </a:t>
            </a:r>
          </a:p>
          <a:p>
            <a:r>
              <a:rPr lang="en-US" sz="3200" dirty="0" smtClean="0"/>
              <a:t>    how do you think it would be different for </a:t>
            </a:r>
          </a:p>
          <a:p>
            <a:r>
              <a:rPr lang="en-US" sz="3200" dirty="0" smtClean="0"/>
              <a:t>    summer?</a:t>
            </a:r>
            <a:endParaRPr lang="en-US" sz="3200" u="sng" dirty="0" smtClean="0"/>
          </a:p>
          <a:p>
            <a:endParaRPr lang="en-US" sz="2900" dirty="0"/>
          </a:p>
        </p:txBody>
      </p:sp>
      <p:sp>
        <p:nvSpPr>
          <p:cNvPr id="56" name="TextBox 55"/>
          <p:cNvSpPr txBox="1"/>
          <p:nvPr/>
        </p:nvSpPr>
        <p:spPr>
          <a:xfrm>
            <a:off x="1166523" y="5965430"/>
            <a:ext cx="7545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/>
                </a:solidFill>
                <a:latin typeface="Arial"/>
                <a:cs typeface="Arial"/>
              </a:rPr>
              <a:t>The heater might run less.  The computer, lights, and TV could run more if students aren’t at school</a:t>
            </a:r>
            <a:endParaRPr lang="en-US" sz="24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959807" y="224280"/>
          <a:ext cx="7737514" cy="5503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89000" y="5311023"/>
            <a:ext cx="82550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What were the company’s profits in May of 2011?</a:t>
            </a:r>
            <a:endParaRPr lang="en-US" sz="3200" u="sng" dirty="0" smtClean="0"/>
          </a:p>
          <a:p>
            <a:endParaRPr lang="en-US" sz="2900" dirty="0"/>
          </a:p>
        </p:txBody>
      </p:sp>
      <p:cxnSp>
        <p:nvCxnSpPr>
          <p:cNvPr id="56" name="Straight Arrow Connector 55"/>
          <p:cNvCxnSpPr/>
          <p:nvPr/>
        </p:nvCxnSpPr>
        <p:spPr>
          <a:xfrm rot="16200000" flipV="1">
            <a:off x="2418375" y="3893994"/>
            <a:ext cx="1704699" cy="1476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10800000" flipV="1">
            <a:off x="1812897" y="2953562"/>
            <a:ext cx="1384659" cy="1476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689113" y="5901150"/>
            <a:ext cx="20525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$5700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959807" y="224280"/>
          <a:ext cx="7737514" cy="5503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89000" y="5311023"/>
            <a:ext cx="82550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What were the company’s profits in June of   </a:t>
            </a:r>
          </a:p>
          <a:p>
            <a:r>
              <a:rPr lang="en-US" sz="3200" dirty="0" smtClean="0"/>
              <a:t>     2011?</a:t>
            </a:r>
            <a:endParaRPr lang="en-US" sz="3200" u="sng" dirty="0" smtClean="0"/>
          </a:p>
          <a:p>
            <a:endParaRPr lang="en-US" sz="2900" dirty="0"/>
          </a:p>
        </p:txBody>
      </p:sp>
      <p:cxnSp>
        <p:nvCxnSpPr>
          <p:cNvPr id="56" name="Straight Arrow Connector 55"/>
          <p:cNvCxnSpPr/>
          <p:nvPr/>
        </p:nvCxnSpPr>
        <p:spPr>
          <a:xfrm rot="16200000" flipV="1">
            <a:off x="1927846" y="3063848"/>
            <a:ext cx="3364992" cy="1476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10800000" flipV="1">
            <a:off x="1839519" y="1284778"/>
            <a:ext cx="1668123" cy="1476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389681" y="5901150"/>
            <a:ext cx="33519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$10,900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959807" y="224280"/>
          <a:ext cx="7737514" cy="5503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89000" y="5311023"/>
            <a:ext cx="825500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 What was the company’s total profit in 2011?</a:t>
            </a:r>
            <a:endParaRPr lang="en-US" sz="3200" u="sng" dirty="0" smtClean="0"/>
          </a:p>
          <a:p>
            <a:endParaRPr lang="en-US" sz="2900" dirty="0"/>
          </a:p>
        </p:txBody>
      </p:sp>
      <p:cxnSp>
        <p:nvCxnSpPr>
          <p:cNvPr id="57" name="Straight Arrow Connector 56"/>
          <p:cNvCxnSpPr/>
          <p:nvPr/>
        </p:nvCxnSpPr>
        <p:spPr>
          <a:xfrm rot="10800000">
            <a:off x="1727652" y="4384130"/>
            <a:ext cx="1919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075007" y="3990849"/>
            <a:ext cx="1021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$1200</a:t>
            </a:r>
            <a:endParaRPr lang="en-US" sz="2400" dirty="0"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rot="10800000">
            <a:off x="1711209" y="4447922"/>
            <a:ext cx="4937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699919" y="4379537"/>
            <a:ext cx="1021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$1100</a:t>
            </a:r>
            <a:endParaRPr lang="en-US" sz="2400" dirty="0"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rot="10800000">
            <a:off x="1743261" y="4452642"/>
            <a:ext cx="85031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590619" y="4207041"/>
            <a:ext cx="1021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$1100</a:t>
            </a:r>
            <a:endParaRPr lang="en-US" sz="2400" dirty="0"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 rot="10800000">
            <a:off x="1774630" y="3910946"/>
            <a:ext cx="113377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920211" y="3650577"/>
            <a:ext cx="1021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$2700</a:t>
            </a:r>
            <a:endParaRPr lang="en-US" sz="2400" dirty="0"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rot="10800000">
            <a:off x="1798948" y="2955746"/>
            <a:ext cx="14538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235037" y="2680609"/>
            <a:ext cx="1021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$5700</a:t>
            </a:r>
            <a:endParaRPr lang="en-US" sz="2400" dirty="0"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 rot="10800000">
            <a:off x="1799270" y="1276914"/>
            <a:ext cx="1783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959223" y="854097"/>
            <a:ext cx="1485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$10900</a:t>
            </a:r>
            <a:endParaRPr lang="en-US" sz="2400" dirty="0"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 rot="10800000">
            <a:off x="1796159" y="1636066"/>
            <a:ext cx="21305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274049" y="1626753"/>
            <a:ext cx="1204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$9800</a:t>
            </a:r>
            <a:endParaRPr lang="en-US" sz="2400" dirty="0"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 rot="10800000">
            <a:off x="1800089" y="1685090"/>
            <a:ext cx="244144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253345" y="1424721"/>
            <a:ext cx="1204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$9700</a:t>
            </a:r>
            <a:endParaRPr lang="en-US" sz="2400" dirty="0"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rot="10800000">
            <a:off x="1794873" y="1335378"/>
            <a:ext cx="27614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538639" y="1075009"/>
            <a:ext cx="1204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$10700</a:t>
            </a:r>
            <a:endParaRPr lang="en-US" sz="2400" dirty="0"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 rot="10800000">
            <a:off x="1822482" y="4451499"/>
            <a:ext cx="30358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056101" y="4402529"/>
            <a:ext cx="1204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$1000</a:t>
            </a:r>
            <a:endParaRPr lang="en-US" sz="2400" dirty="0"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rot="10800000">
            <a:off x="1844700" y="4382379"/>
            <a:ext cx="33284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4991099" y="4318641"/>
            <a:ext cx="1204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$1200</a:t>
            </a:r>
            <a:endParaRPr lang="en-US" sz="2400" dirty="0"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350223" y="3895089"/>
            <a:ext cx="1204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$1200</a:t>
            </a:r>
            <a:endParaRPr lang="en-US" sz="2400" dirty="0"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013943" y="6048121"/>
            <a:ext cx="554055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i="1" dirty="0" smtClean="0">
                <a:solidFill>
                  <a:srgbClr val="2A6D7D"/>
                </a:solidFill>
              </a:rPr>
              <a:t>Add profits from all 12 months</a:t>
            </a:r>
            <a:endParaRPr lang="en-US" sz="3300" i="1" dirty="0">
              <a:solidFill>
                <a:srgbClr val="2A6D7D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497131" y="5930686"/>
            <a:ext cx="33519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$56,300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  <p:bldP spid="62" grpId="0"/>
      <p:bldP spid="64" grpId="0"/>
      <p:bldP spid="66" grpId="0"/>
      <p:bldP spid="68" grpId="0"/>
      <p:bldP spid="70" grpId="0"/>
      <p:bldP spid="72" grpId="0"/>
      <p:bldP spid="74" grpId="0"/>
      <p:bldP spid="76" grpId="0"/>
      <p:bldP spid="78" grpId="0"/>
      <p:bldP spid="79" grpId="0"/>
      <p:bldP spid="80" grpId="0"/>
      <p:bldP spid="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889000" y="116573"/>
          <a:ext cx="7882152" cy="5243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1166534" y="5473471"/>
            <a:ext cx="797746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/>
              <a:t>1. How much did an ounce of gold cost on Nov 17?</a:t>
            </a:r>
            <a:endParaRPr lang="en-US" sz="2900" u="sng" dirty="0" smtClean="0"/>
          </a:p>
          <a:p>
            <a:endParaRPr lang="en-US" sz="2900" dirty="0"/>
          </a:p>
        </p:txBody>
      </p:sp>
      <p:cxnSp>
        <p:nvCxnSpPr>
          <p:cNvPr id="59" name="Straight Arrow Connector 58"/>
          <p:cNvCxnSpPr/>
          <p:nvPr/>
        </p:nvCxnSpPr>
        <p:spPr>
          <a:xfrm rot="16200000" flipV="1">
            <a:off x="6689587" y="2897187"/>
            <a:ext cx="2317349" cy="1476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>
            <a:off x="1890080" y="1605675"/>
            <a:ext cx="5950798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351938" y="6014404"/>
            <a:ext cx="32042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$ 1725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959807" y="20547"/>
          <a:ext cx="7737514" cy="5503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89000" y="4971359"/>
            <a:ext cx="825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4. If the company is in Pennsylvania, do you </a:t>
            </a:r>
          </a:p>
          <a:p>
            <a:r>
              <a:rPr lang="en-US" sz="3200" dirty="0" smtClean="0"/>
              <a:t>     think they do snow removal or pool  </a:t>
            </a:r>
          </a:p>
          <a:p>
            <a:r>
              <a:rPr lang="en-US" sz="3200" dirty="0" smtClean="0"/>
              <a:t>     maintenance?  Why?</a:t>
            </a:r>
            <a:endParaRPr lang="en-US" sz="3200" u="sng" dirty="0" smtClean="0"/>
          </a:p>
        </p:txBody>
      </p:sp>
      <p:sp>
        <p:nvSpPr>
          <p:cNvPr id="56" name="TextBox 55"/>
          <p:cNvSpPr txBox="1"/>
          <p:nvPr/>
        </p:nvSpPr>
        <p:spPr>
          <a:xfrm>
            <a:off x="5050056" y="5977850"/>
            <a:ext cx="40939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3"/>
                </a:solidFill>
              </a:rPr>
              <a:t>Pool maintenance since profits are high in summer</a:t>
            </a:r>
            <a:endParaRPr lang="en-US" sz="28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959807" y="224280"/>
          <a:ext cx="7737514" cy="5503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89000" y="5119039"/>
            <a:ext cx="82550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5. How would the company’s profits be different </a:t>
            </a:r>
          </a:p>
          <a:p>
            <a:r>
              <a:rPr lang="en-US" sz="3200" dirty="0" smtClean="0"/>
              <a:t>     if they were located in Florida?</a:t>
            </a:r>
            <a:endParaRPr lang="en-US" sz="3200" u="sng" dirty="0" smtClean="0"/>
          </a:p>
          <a:p>
            <a:endParaRPr lang="en-US" sz="2900" dirty="0"/>
          </a:p>
        </p:txBody>
      </p:sp>
      <p:sp>
        <p:nvSpPr>
          <p:cNvPr id="56" name="TextBox 55"/>
          <p:cNvSpPr txBox="1"/>
          <p:nvPr/>
        </p:nvSpPr>
        <p:spPr>
          <a:xfrm>
            <a:off x="959808" y="5977850"/>
            <a:ext cx="8184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3"/>
                </a:solidFill>
              </a:rPr>
              <a:t>Profits would be even year-round and maybe higher since more people have pools in FL than PA</a:t>
            </a:r>
            <a:endParaRPr lang="en-US" sz="28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5" name="Chart 54"/>
          <p:cNvGraphicFramePr/>
          <p:nvPr/>
        </p:nvGraphicFramePr>
        <p:xfrm>
          <a:off x="1255131" y="210222"/>
          <a:ext cx="7888869" cy="524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89000" y="5311023"/>
            <a:ext cx="825500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Which state has the highest population?</a:t>
            </a:r>
            <a:endParaRPr lang="en-US" sz="3200" u="sng" dirty="0" smtClean="0"/>
          </a:p>
          <a:p>
            <a:endParaRPr lang="en-US" sz="2900" dirty="0"/>
          </a:p>
        </p:txBody>
      </p:sp>
      <p:sp>
        <p:nvSpPr>
          <p:cNvPr id="56" name="Oval 55"/>
          <p:cNvSpPr/>
          <p:nvPr/>
        </p:nvSpPr>
        <p:spPr>
          <a:xfrm>
            <a:off x="3740575" y="3225274"/>
            <a:ext cx="1220900" cy="992434"/>
          </a:xfrm>
          <a:prstGeom prst="ellipse">
            <a:avLst/>
          </a:prstGeom>
          <a:noFill/>
          <a:ln w="476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656067" y="5847668"/>
            <a:ext cx="32042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Arizona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5" name="Chart 54"/>
          <p:cNvGraphicFramePr/>
          <p:nvPr/>
        </p:nvGraphicFramePr>
        <p:xfrm>
          <a:off x="1255131" y="210222"/>
          <a:ext cx="7888869" cy="524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89000" y="5311023"/>
            <a:ext cx="825500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Which state has the lowest population?</a:t>
            </a:r>
            <a:endParaRPr lang="en-US" sz="3200" u="sng" dirty="0" smtClean="0"/>
          </a:p>
          <a:p>
            <a:endParaRPr lang="en-US" sz="2900" dirty="0"/>
          </a:p>
        </p:txBody>
      </p:sp>
      <p:sp>
        <p:nvSpPr>
          <p:cNvPr id="56" name="Oval 55"/>
          <p:cNvSpPr/>
          <p:nvPr/>
        </p:nvSpPr>
        <p:spPr>
          <a:xfrm>
            <a:off x="1806196" y="1998525"/>
            <a:ext cx="1220900" cy="992434"/>
          </a:xfrm>
          <a:prstGeom prst="ellipse">
            <a:avLst/>
          </a:prstGeom>
          <a:noFill/>
          <a:ln w="476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656066" y="5847668"/>
            <a:ext cx="448793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New Mexico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5" name="Chart 54"/>
          <p:cNvGraphicFramePr/>
          <p:nvPr/>
        </p:nvGraphicFramePr>
        <p:xfrm>
          <a:off x="1255131" y="210222"/>
          <a:ext cx="7888869" cy="524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89000" y="5311023"/>
            <a:ext cx="8255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 How many people live in Colorado? </a:t>
            </a:r>
            <a:endParaRPr lang="en-US" sz="2900" dirty="0"/>
          </a:p>
        </p:txBody>
      </p:sp>
      <p:sp>
        <p:nvSpPr>
          <p:cNvPr id="56" name="Oval 55"/>
          <p:cNvSpPr/>
          <p:nvPr/>
        </p:nvSpPr>
        <p:spPr>
          <a:xfrm>
            <a:off x="5143312" y="1555485"/>
            <a:ext cx="1220900" cy="992434"/>
          </a:xfrm>
          <a:prstGeom prst="ellipse">
            <a:avLst/>
          </a:prstGeom>
          <a:noFill/>
          <a:ln w="476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656066" y="5847668"/>
            <a:ext cx="448793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5,029,000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5" name="Chart 54"/>
          <p:cNvGraphicFramePr/>
          <p:nvPr/>
        </p:nvGraphicFramePr>
        <p:xfrm>
          <a:off x="1255131" y="210222"/>
          <a:ext cx="7888869" cy="524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89000" y="5311023"/>
            <a:ext cx="825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4"/>
            </a:pPr>
            <a:r>
              <a:rPr lang="en-US" sz="3200" dirty="0" smtClean="0"/>
              <a:t>How many people live in the Four Corners states?</a:t>
            </a:r>
            <a:endParaRPr lang="en-US" sz="3200" u="sng" dirty="0"/>
          </a:p>
        </p:txBody>
      </p:sp>
      <p:sp>
        <p:nvSpPr>
          <p:cNvPr id="56" name="TextBox 55"/>
          <p:cNvSpPr txBox="1"/>
          <p:nvPr/>
        </p:nvSpPr>
        <p:spPr>
          <a:xfrm>
            <a:off x="1255131" y="4677309"/>
            <a:ext cx="7220696" cy="800219"/>
          </a:xfrm>
          <a:prstGeom prst="rect">
            <a:avLst/>
          </a:prstGeom>
          <a:noFill/>
          <a:effectLst>
            <a:glow rad="63500">
              <a:schemeClr val="accent2">
                <a:alpha val="75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600" i="1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2.059 + 2.763 + 5.029 + 6.392</a:t>
            </a:r>
            <a:endParaRPr lang="en-US" sz="4600" i="1" dirty="0"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656066" y="5847668"/>
            <a:ext cx="448793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16,243,000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5" name="Chart 54"/>
          <p:cNvGraphicFramePr/>
          <p:nvPr/>
        </p:nvGraphicFramePr>
        <p:xfrm>
          <a:off x="1255130" y="0"/>
          <a:ext cx="7888869" cy="524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89000" y="4587391"/>
            <a:ext cx="825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5"/>
            </a:pPr>
            <a:r>
              <a:rPr lang="en-US" sz="3200" dirty="0" smtClean="0"/>
              <a:t>What percentage of the people in the Four Corners states live in New Mexico?</a:t>
            </a:r>
            <a:endParaRPr lang="en-US" sz="3200" u="sng" dirty="0"/>
          </a:p>
        </p:txBody>
      </p:sp>
      <p:sp>
        <p:nvSpPr>
          <p:cNvPr id="56" name="TextBox 55"/>
          <p:cNvSpPr txBox="1"/>
          <p:nvPr/>
        </p:nvSpPr>
        <p:spPr>
          <a:xfrm>
            <a:off x="1077936" y="5497800"/>
            <a:ext cx="3027081" cy="1508105"/>
          </a:xfrm>
          <a:prstGeom prst="rect">
            <a:avLst/>
          </a:prstGeom>
          <a:noFill/>
          <a:effectLst>
            <a:glow rad="63500">
              <a:schemeClr val="accent2">
                <a:alpha val="75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600" i="1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2,059,000</a:t>
            </a:r>
          </a:p>
          <a:p>
            <a:pPr algn="ctr"/>
            <a:r>
              <a:rPr lang="en-US" sz="4600" i="1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16,243,000</a:t>
            </a:r>
            <a:endParaRPr lang="en-US" sz="4600" i="1" dirty="0"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cxnSp>
        <p:nvCxnSpPr>
          <p:cNvPr id="58" name="Straight Connector 57"/>
          <p:cNvCxnSpPr>
            <a:endCxn id="56" idx="3"/>
          </p:cNvCxnSpPr>
          <p:nvPr/>
        </p:nvCxnSpPr>
        <p:spPr>
          <a:xfrm>
            <a:off x="1255130" y="6249983"/>
            <a:ext cx="2849887" cy="18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656066" y="5847668"/>
            <a:ext cx="448793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    12.7%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1495701" y="274171"/>
            <a:ext cx="6769100" cy="5473700"/>
            <a:chOff x="1495701" y="274171"/>
            <a:chExt cx="6769100" cy="5473700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95701" y="274171"/>
              <a:ext cx="6769100" cy="5473700"/>
            </a:xfrm>
            <a:prstGeom prst="rect">
              <a:avLst/>
            </a:prstGeom>
          </p:spPr>
        </p:pic>
        <p:sp>
          <p:nvSpPr>
            <p:cNvPr id="57" name="Rectangle 56"/>
            <p:cNvSpPr/>
            <p:nvPr/>
          </p:nvSpPr>
          <p:spPr>
            <a:xfrm>
              <a:off x="2844599" y="915632"/>
              <a:ext cx="1018872" cy="3108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859365" y="1306096"/>
              <a:ext cx="2048256" cy="31089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844599" y="1696560"/>
              <a:ext cx="4123944" cy="31089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844599" y="2087024"/>
              <a:ext cx="5184648" cy="31089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844599" y="2477488"/>
              <a:ext cx="3090672" cy="3108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859365" y="2867952"/>
              <a:ext cx="1018872" cy="31089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844599" y="3258416"/>
              <a:ext cx="3099816" cy="31089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844599" y="3648880"/>
              <a:ext cx="2075688" cy="31089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844599" y="4429808"/>
              <a:ext cx="2057400" cy="31089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889000" y="5680223"/>
            <a:ext cx="8255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How many students earned 90% on the test?</a:t>
            </a:r>
            <a:endParaRPr lang="en-US" sz="3200" u="sng" dirty="0"/>
          </a:p>
        </p:txBody>
      </p:sp>
      <p:cxnSp>
        <p:nvCxnSpPr>
          <p:cNvPr id="69" name="Straight Arrow Connector 68"/>
          <p:cNvCxnSpPr/>
          <p:nvPr/>
        </p:nvCxnSpPr>
        <p:spPr>
          <a:xfrm rot="5400000">
            <a:off x="5490769" y="3233400"/>
            <a:ext cx="3044144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950948" y="5996226"/>
            <a:ext cx="28497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    4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64"/>
          <p:cNvGrpSpPr/>
          <p:nvPr/>
        </p:nvGrpSpPr>
        <p:grpSpPr>
          <a:xfrm>
            <a:off x="1495701" y="274171"/>
            <a:ext cx="6769100" cy="5473700"/>
            <a:chOff x="1495701" y="274171"/>
            <a:chExt cx="6769100" cy="5473700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95701" y="274171"/>
              <a:ext cx="6769100" cy="5473700"/>
            </a:xfrm>
            <a:prstGeom prst="rect">
              <a:avLst/>
            </a:prstGeom>
          </p:spPr>
        </p:pic>
        <p:sp>
          <p:nvSpPr>
            <p:cNvPr id="57" name="Rectangle 56"/>
            <p:cNvSpPr/>
            <p:nvPr/>
          </p:nvSpPr>
          <p:spPr>
            <a:xfrm>
              <a:off x="2844599" y="915632"/>
              <a:ext cx="1018872" cy="3108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859365" y="1306096"/>
              <a:ext cx="2048256" cy="31089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844599" y="1696560"/>
              <a:ext cx="4123944" cy="31089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844599" y="2087024"/>
              <a:ext cx="5184648" cy="31089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844599" y="2477488"/>
              <a:ext cx="3090672" cy="3108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859365" y="2867952"/>
              <a:ext cx="1018872" cy="31089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844599" y="3258416"/>
              <a:ext cx="3099816" cy="31089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844599" y="3648880"/>
              <a:ext cx="2075688" cy="31089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844599" y="4429808"/>
              <a:ext cx="2057400" cy="31089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889000" y="5680223"/>
            <a:ext cx="825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If a B is 80-89%, how many students earned </a:t>
            </a:r>
          </a:p>
          <a:p>
            <a:r>
              <a:rPr lang="en-US" sz="3200" dirty="0" smtClean="0"/>
              <a:t>    Bs?</a:t>
            </a:r>
            <a:endParaRPr lang="en-US" sz="3200" u="sng" dirty="0"/>
          </a:p>
        </p:txBody>
      </p:sp>
      <p:sp>
        <p:nvSpPr>
          <p:cNvPr id="65" name="Rounded Rectangle 64"/>
          <p:cNvSpPr/>
          <p:nvPr/>
        </p:nvSpPr>
        <p:spPr>
          <a:xfrm>
            <a:off x="2303535" y="2007456"/>
            <a:ext cx="5961266" cy="860496"/>
          </a:xfrm>
          <a:prstGeom prst="roundRect">
            <a:avLst/>
          </a:prstGeom>
          <a:noFill/>
          <a:ln w="349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/>
          <p:nvPr/>
        </p:nvCxnSpPr>
        <p:spPr>
          <a:xfrm rot="5400000">
            <a:off x="6781067" y="3404992"/>
            <a:ext cx="2560320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>
            <a:off x="4861721" y="3591460"/>
            <a:ext cx="2185416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950948" y="5996226"/>
            <a:ext cx="28497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    8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7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64"/>
          <p:cNvGrpSpPr/>
          <p:nvPr/>
        </p:nvGrpSpPr>
        <p:grpSpPr>
          <a:xfrm>
            <a:off x="1495701" y="274171"/>
            <a:ext cx="6769100" cy="5473700"/>
            <a:chOff x="1495701" y="274171"/>
            <a:chExt cx="6769100" cy="5473700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95701" y="274171"/>
              <a:ext cx="6769100" cy="5473700"/>
            </a:xfrm>
            <a:prstGeom prst="rect">
              <a:avLst/>
            </a:prstGeom>
          </p:spPr>
        </p:pic>
        <p:sp>
          <p:nvSpPr>
            <p:cNvPr id="57" name="Rectangle 56"/>
            <p:cNvSpPr/>
            <p:nvPr/>
          </p:nvSpPr>
          <p:spPr>
            <a:xfrm>
              <a:off x="2844599" y="915632"/>
              <a:ext cx="1018872" cy="3108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859365" y="1306096"/>
              <a:ext cx="2048256" cy="31089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844599" y="1696560"/>
              <a:ext cx="4123944" cy="31089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844599" y="2087024"/>
              <a:ext cx="5184648" cy="31089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844599" y="2477488"/>
              <a:ext cx="3090672" cy="3108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859365" y="2867952"/>
              <a:ext cx="1018872" cy="31089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844599" y="3258416"/>
              <a:ext cx="3099816" cy="31089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844599" y="3648880"/>
              <a:ext cx="2075688" cy="31089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844599" y="4429808"/>
              <a:ext cx="2057400" cy="31089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889000" y="5680223"/>
            <a:ext cx="8255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 How many students are in the class?</a:t>
            </a:r>
            <a:endParaRPr lang="en-US" sz="3200" u="sng" dirty="0"/>
          </a:p>
        </p:txBody>
      </p:sp>
      <p:sp>
        <p:nvSpPr>
          <p:cNvPr id="65" name="TextBox 64"/>
          <p:cNvSpPr txBox="1"/>
          <p:nvPr/>
        </p:nvSpPr>
        <p:spPr>
          <a:xfrm>
            <a:off x="3917946" y="812256"/>
            <a:ext cx="1043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2A6D7D"/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1</a:t>
            </a:r>
            <a:endParaRPr lang="en-US" sz="2400" i="1" dirty="0">
              <a:solidFill>
                <a:srgbClr val="2A6D7D"/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941540" y="1215712"/>
            <a:ext cx="1043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2A6D7D"/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2</a:t>
            </a:r>
            <a:endParaRPr lang="en-US" sz="2400" i="1" dirty="0">
              <a:solidFill>
                <a:srgbClr val="2A6D7D"/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013520" y="1589632"/>
            <a:ext cx="1043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2A6D7D"/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4</a:t>
            </a:r>
            <a:endParaRPr lang="en-US" sz="2400" i="1" dirty="0">
              <a:solidFill>
                <a:srgbClr val="2A6D7D"/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051880" y="1993088"/>
            <a:ext cx="1043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2A6D7D"/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5</a:t>
            </a:r>
            <a:endParaRPr lang="en-US" sz="2400" i="1" dirty="0">
              <a:solidFill>
                <a:srgbClr val="2A6D7D"/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99256" y="2380913"/>
            <a:ext cx="1043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2A6D7D"/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3</a:t>
            </a:r>
            <a:endParaRPr lang="en-US" sz="2400" i="1" dirty="0">
              <a:solidFill>
                <a:srgbClr val="2A6D7D"/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917946" y="2767215"/>
            <a:ext cx="1043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2A6D7D"/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1</a:t>
            </a:r>
            <a:endParaRPr lang="en-US" sz="2400" i="1" dirty="0">
              <a:solidFill>
                <a:srgbClr val="2A6D7D"/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69724" y="3172447"/>
            <a:ext cx="1043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2A6D7D"/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3</a:t>
            </a:r>
            <a:endParaRPr lang="en-US" sz="2400" i="1" dirty="0">
              <a:solidFill>
                <a:srgbClr val="2A6D7D"/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951218" y="3557275"/>
            <a:ext cx="1043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2A6D7D"/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2</a:t>
            </a:r>
            <a:endParaRPr lang="en-US" sz="2400" i="1" dirty="0">
              <a:solidFill>
                <a:srgbClr val="2A6D7D"/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936452" y="4333079"/>
            <a:ext cx="1043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2A6D7D"/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2</a:t>
            </a:r>
            <a:endParaRPr lang="en-US" sz="2400" i="1" dirty="0">
              <a:solidFill>
                <a:srgbClr val="2A6D7D"/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64519" y="6205927"/>
            <a:ext cx="56006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 smtClean="0">
                <a:solidFill>
                  <a:srgbClr val="2A6D7D"/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1 + 2 + 4 + 5 + 3 + 1 + 3 + 2 + 2 = </a:t>
            </a:r>
            <a:endParaRPr lang="en-US" sz="3000" i="1" dirty="0">
              <a:solidFill>
                <a:srgbClr val="2A6D7D"/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950948" y="5996226"/>
            <a:ext cx="28497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    23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889000" y="116573"/>
          <a:ext cx="7882152" cy="5243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1166534" y="5473471"/>
            <a:ext cx="7977466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 When did gold cost the most?</a:t>
            </a:r>
            <a:endParaRPr lang="en-US" sz="3200" u="sng" dirty="0" smtClean="0"/>
          </a:p>
          <a:p>
            <a:endParaRPr lang="en-US" sz="2900" dirty="0"/>
          </a:p>
        </p:txBody>
      </p:sp>
      <p:sp>
        <p:nvSpPr>
          <p:cNvPr id="56" name="Oval 55"/>
          <p:cNvSpPr/>
          <p:nvPr/>
        </p:nvSpPr>
        <p:spPr>
          <a:xfrm>
            <a:off x="5036800" y="715907"/>
            <a:ext cx="426709" cy="374198"/>
          </a:xfrm>
          <a:prstGeom prst="ellipse">
            <a:avLst/>
          </a:prstGeom>
          <a:noFill/>
          <a:ln w="317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 rot="16200000" flipH="1">
            <a:off x="3779725" y="2576300"/>
            <a:ext cx="2968886" cy="1476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351938" y="6014404"/>
            <a:ext cx="32042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9 / 8 /11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64"/>
          <p:cNvGrpSpPr/>
          <p:nvPr/>
        </p:nvGrpSpPr>
        <p:grpSpPr>
          <a:xfrm>
            <a:off x="1495701" y="274171"/>
            <a:ext cx="6769100" cy="5473700"/>
            <a:chOff x="1495701" y="274171"/>
            <a:chExt cx="6769100" cy="5473700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95701" y="274171"/>
              <a:ext cx="6769100" cy="5473700"/>
            </a:xfrm>
            <a:prstGeom prst="rect">
              <a:avLst/>
            </a:prstGeom>
          </p:spPr>
        </p:pic>
        <p:sp>
          <p:nvSpPr>
            <p:cNvPr id="57" name="Rectangle 56"/>
            <p:cNvSpPr/>
            <p:nvPr/>
          </p:nvSpPr>
          <p:spPr>
            <a:xfrm>
              <a:off x="2844599" y="915632"/>
              <a:ext cx="1018872" cy="3108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859365" y="1306096"/>
              <a:ext cx="2048256" cy="31089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844599" y="1696560"/>
              <a:ext cx="4123944" cy="31089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844599" y="2087024"/>
              <a:ext cx="5184648" cy="31089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844599" y="2477488"/>
              <a:ext cx="3090672" cy="3108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859365" y="2867952"/>
              <a:ext cx="1018872" cy="31089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844599" y="3258416"/>
              <a:ext cx="3099816" cy="31089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844599" y="3648880"/>
              <a:ext cx="2075688" cy="31089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844599" y="4429808"/>
              <a:ext cx="2057400" cy="31089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889000" y="5680223"/>
            <a:ext cx="825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4. If a 65% is needed to pass, how many students </a:t>
            </a:r>
          </a:p>
          <a:p>
            <a:r>
              <a:rPr lang="en-US" sz="3200" dirty="0" smtClean="0"/>
              <a:t>    failed the test?</a:t>
            </a:r>
            <a:endParaRPr lang="en-US" sz="3200" u="sng" dirty="0"/>
          </a:p>
        </p:txBody>
      </p:sp>
      <p:sp>
        <p:nvSpPr>
          <p:cNvPr id="65" name="Rounded Rectangle 64"/>
          <p:cNvSpPr/>
          <p:nvPr/>
        </p:nvSpPr>
        <p:spPr>
          <a:xfrm>
            <a:off x="2303535" y="3971600"/>
            <a:ext cx="3204276" cy="860496"/>
          </a:xfrm>
          <a:prstGeom prst="roundRect">
            <a:avLst/>
          </a:prstGeom>
          <a:noFill/>
          <a:ln w="349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5950948" y="5996226"/>
            <a:ext cx="28497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    2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64"/>
          <p:cNvGrpSpPr/>
          <p:nvPr/>
        </p:nvGrpSpPr>
        <p:grpSpPr>
          <a:xfrm>
            <a:off x="1495701" y="274171"/>
            <a:ext cx="6769100" cy="5473700"/>
            <a:chOff x="1495701" y="274171"/>
            <a:chExt cx="6769100" cy="5473700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95701" y="274171"/>
              <a:ext cx="6769100" cy="5473700"/>
            </a:xfrm>
            <a:prstGeom prst="rect">
              <a:avLst/>
            </a:prstGeom>
          </p:spPr>
        </p:pic>
        <p:sp>
          <p:nvSpPr>
            <p:cNvPr id="57" name="Rectangle 56"/>
            <p:cNvSpPr/>
            <p:nvPr/>
          </p:nvSpPr>
          <p:spPr>
            <a:xfrm>
              <a:off x="2844599" y="915632"/>
              <a:ext cx="1018872" cy="3108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859365" y="1306096"/>
              <a:ext cx="2048256" cy="31089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844599" y="1696560"/>
              <a:ext cx="4123944" cy="31089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844599" y="2087024"/>
              <a:ext cx="5184648" cy="31089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844599" y="2477488"/>
              <a:ext cx="3090672" cy="3108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859365" y="2867952"/>
              <a:ext cx="1018872" cy="31089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844599" y="3258416"/>
              <a:ext cx="3099816" cy="31089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844599" y="3648880"/>
              <a:ext cx="2075688" cy="31089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844599" y="4429808"/>
              <a:ext cx="2057400" cy="31089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889000" y="5680223"/>
            <a:ext cx="8255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5. What percent of the class passed the test?</a:t>
            </a:r>
            <a:endParaRPr lang="en-US" sz="3200" u="sng" dirty="0"/>
          </a:p>
        </p:txBody>
      </p:sp>
      <p:sp>
        <p:nvSpPr>
          <p:cNvPr id="65" name="TextBox 64"/>
          <p:cNvSpPr txBox="1"/>
          <p:nvPr/>
        </p:nvSpPr>
        <p:spPr>
          <a:xfrm>
            <a:off x="1125256" y="4457909"/>
            <a:ext cx="163602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00" dirty="0" smtClean="0">
                <a:solidFill>
                  <a:srgbClr val="2A6D7D"/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21</a:t>
            </a:r>
          </a:p>
          <a:p>
            <a:r>
              <a:rPr lang="en-US" sz="4100" dirty="0" smtClean="0">
                <a:solidFill>
                  <a:srgbClr val="2A6D7D"/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</a:rPr>
              <a:t>23</a:t>
            </a:r>
            <a:endParaRPr lang="en-US" sz="4100" dirty="0">
              <a:solidFill>
                <a:srgbClr val="2A6D7D"/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>
            <a:off x="1021894" y="5160958"/>
            <a:ext cx="91248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950948" y="5996226"/>
            <a:ext cx="28497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    91.3%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7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5" name="Picture 64" descr="solubilit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910" y="24830"/>
            <a:ext cx="5393472" cy="5060384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889000" y="5266719"/>
            <a:ext cx="825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How many grams of K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Cr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7</a:t>
            </a:r>
            <a:r>
              <a:rPr lang="en-US" sz="3200" dirty="0" smtClean="0"/>
              <a:t> can dissolve in 100 </a:t>
            </a:r>
            <a:r>
              <a:rPr lang="en-US" sz="3200" dirty="0" err="1" smtClean="0"/>
              <a:t>g</a:t>
            </a:r>
            <a:r>
              <a:rPr lang="en-US" sz="3200" dirty="0" smtClean="0"/>
              <a:t> of 50</a:t>
            </a:r>
            <a:r>
              <a:rPr lang="en-US" sz="3200" dirty="0" smtClean="0">
                <a:sym typeface="Symbol"/>
              </a:rPr>
              <a:t></a:t>
            </a:r>
            <a:r>
              <a:rPr lang="en-US" sz="3200" dirty="0" smtClean="0"/>
              <a:t> water?</a:t>
            </a:r>
            <a:endParaRPr lang="en-US" sz="3200" u="sng" dirty="0"/>
          </a:p>
        </p:txBody>
      </p:sp>
      <p:sp>
        <p:nvSpPr>
          <p:cNvPr id="55" name="Rounded Rectangle 54"/>
          <p:cNvSpPr/>
          <p:nvPr/>
        </p:nvSpPr>
        <p:spPr>
          <a:xfrm>
            <a:off x="2082442" y="797056"/>
            <a:ext cx="457352" cy="1164769"/>
          </a:xfrm>
          <a:prstGeom prst="roundRect">
            <a:avLst/>
          </a:prstGeom>
          <a:noFill/>
          <a:ln w="254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720623" y="760211"/>
            <a:ext cx="14651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Graph shows how much can be dissolved in 100g of water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 rot="2616422">
            <a:off x="6084097" y="949456"/>
            <a:ext cx="457352" cy="1164769"/>
          </a:xfrm>
          <a:prstGeom prst="roundRect">
            <a:avLst/>
          </a:prstGeom>
          <a:noFill/>
          <a:ln w="254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/>
          <p:cNvCxnSpPr/>
          <p:nvPr/>
        </p:nvCxnSpPr>
        <p:spPr>
          <a:xfrm rot="5400000" flipH="1" flipV="1">
            <a:off x="4423728" y="3898298"/>
            <a:ext cx="1178828" cy="1476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2951868" y="3149850"/>
            <a:ext cx="1938527" cy="1476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950948" y="5833778"/>
            <a:ext cx="28497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    30g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/>
      <p:bldP spid="57" grpId="0" animBg="1"/>
      <p:bldP spid="6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5" name="Picture 64" descr="solubilit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910" y="24830"/>
            <a:ext cx="5393472" cy="5060384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889000" y="5266719"/>
            <a:ext cx="825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Which compound can dissolve the most grams </a:t>
            </a:r>
          </a:p>
          <a:p>
            <a:r>
              <a:rPr lang="en-US" sz="3200" dirty="0" smtClean="0"/>
              <a:t>     in 10</a:t>
            </a:r>
            <a:r>
              <a:rPr lang="en-US" sz="3200" dirty="0" smtClean="0">
                <a:sym typeface="Symbol"/>
              </a:rPr>
              <a:t></a:t>
            </a:r>
            <a:r>
              <a:rPr lang="en-US" sz="3200" dirty="0" smtClean="0"/>
              <a:t> water?</a:t>
            </a:r>
            <a:endParaRPr lang="en-US" sz="3200" u="sng" dirty="0"/>
          </a:p>
        </p:txBody>
      </p:sp>
      <p:cxnSp>
        <p:nvCxnSpPr>
          <p:cNvPr id="55" name="Straight Arrow Connector 54"/>
          <p:cNvCxnSpPr/>
          <p:nvPr/>
        </p:nvCxnSpPr>
        <p:spPr>
          <a:xfrm rot="5400000" flipH="1" flipV="1">
            <a:off x="1658567" y="2738493"/>
            <a:ext cx="3401568" cy="1476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3058971" y="4395242"/>
            <a:ext cx="585993" cy="568754"/>
          </a:xfrm>
          <a:prstGeom prst="ellipse">
            <a:avLst/>
          </a:prstGeom>
          <a:noFill/>
          <a:ln w="476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5950948" y="5833778"/>
            <a:ext cx="28497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NaNO</a:t>
            </a:r>
            <a:r>
              <a:rPr lang="en-US" sz="5000" b="1" baseline="-25000" dirty="0" smtClean="0">
                <a:solidFill>
                  <a:schemeClr val="accent3"/>
                </a:solidFill>
                <a:latin typeface="Arial"/>
                <a:cs typeface="Arial"/>
              </a:rPr>
              <a:t>3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5" name="Picture 64" descr="solubilit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910" y="24830"/>
            <a:ext cx="5393472" cy="5060384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889000" y="5266719"/>
            <a:ext cx="825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 What is the temperature if 75 </a:t>
            </a:r>
            <a:r>
              <a:rPr lang="en-US" sz="3200" dirty="0" err="1" smtClean="0"/>
              <a:t>g</a:t>
            </a:r>
            <a:r>
              <a:rPr lang="en-US" sz="3200" dirty="0" smtClean="0"/>
              <a:t> of Pb(NO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     will dissolve in 100 </a:t>
            </a:r>
            <a:r>
              <a:rPr lang="en-US" sz="3200" dirty="0" err="1" smtClean="0"/>
              <a:t>g</a:t>
            </a:r>
            <a:r>
              <a:rPr lang="en-US" sz="3200" dirty="0" smtClean="0"/>
              <a:t> of water?</a:t>
            </a:r>
            <a:endParaRPr lang="en-US" sz="3200" u="sng" dirty="0"/>
          </a:p>
        </p:txBody>
      </p:sp>
      <p:sp>
        <p:nvSpPr>
          <p:cNvPr id="55" name="Rounded Rectangle 54"/>
          <p:cNvSpPr/>
          <p:nvPr/>
        </p:nvSpPr>
        <p:spPr>
          <a:xfrm rot="2823117">
            <a:off x="3854431" y="1377728"/>
            <a:ext cx="457352" cy="1164769"/>
          </a:xfrm>
          <a:prstGeom prst="roundRect">
            <a:avLst/>
          </a:prstGeom>
          <a:noFill/>
          <a:ln w="254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2953249" y="1261723"/>
            <a:ext cx="1550457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>
            <a:off x="3077363" y="2860038"/>
            <a:ext cx="3054096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807377" y="5833778"/>
            <a:ext cx="22590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40°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5" name="Picture 64" descr="solubilit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910" y="24830"/>
            <a:ext cx="5393472" cy="5060384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889000" y="5266719"/>
            <a:ext cx="825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4. Which compound can dissolve 43 </a:t>
            </a:r>
            <a:r>
              <a:rPr lang="en-US" sz="3200" dirty="0" err="1" smtClean="0"/>
              <a:t>g</a:t>
            </a:r>
            <a:r>
              <a:rPr lang="en-US" sz="3200" dirty="0" smtClean="0"/>
              <a:t> in  100 </a:t>
            </a:r>
            <a:r>
              <a:rPr lang="en-US" sz="3200" dirty="0" err="1" smtClean="0"/>
              <a:t>g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    of 53</a:t>
            </a:r>
            <a:r>
              <a:rPr lang="en-US" sz="3200" dirty="0" smtClean="0">
                <a:sym typeface="Symbol"/>
              </a:rPr>
              <a:t></a:t>
            </a:r>
            <a:r>
              <a:rPr lang="en-US" sz="3200" dirty="0" smtClean="0"/>
              <a:t> water? </a:t>
            </a:r>
            <a:endParaRPr lang="en-US" sz="3200" u="sng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2643159" y="2612886"/>
            <a:ext cx="4773691" cy="1588"/>
          </a:xfrm>
          <a:prstGeom prst="line">
            <a:avLst/>
          </a:prstGeom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6200000">
            <a:off x="2780793" y="2292710"/>
            <a:ext cx="4773691" cy="1588"/>
          </a:xfrm>
          <a:prstGeom prst="line">
            <a:avLst/>
          </a:prstGeom>
          <a:ln>
            <a:solidFill>
              <a:schemeClr val="accent3">
                <a:alpha val="76000"/>
              </a:schemeClr>
            </a:solidFill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8" name="Rounded Rectangle 57"/>
          <p:cNvSpPr/>
          <p:nvPr/>
        </p:nvSpPr>
        <p:spPr>
          <a:xfrm rot="4020198">
            <a:off x="4984059" y="2065887"/>
            <a:ext cx="457352" cy="699522"/>
          </a:xfrm>
          <a:prstGeom prst="roundRect">
            <a:avLst/>
          </a:prstGeom>
          <a:noFill/>
          <a:ln w="254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6807377" y="5833778"/>
            <a:ext cx="22590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err="1" smtClean="0">
                <a:solidFill>
                  <a:schemeClr val="accent3"/>
                </a:solidFill>
                <a:latin typeface="Arial"/>
                <a:cs typeface="Arial"/>
              </a:rPr>
              <a:t>KCl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5" name="Picture 64" descr="solubilit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910" y="24830"/>
            <a:ext cx="5393472" cy="5060384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889000" y="5266719"/>
            <a:ext cx="825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5. One hundred grams of 20</a:t>
            </a:r>
            <a:r>
              <a:rPr lang="en-US" sz="3200" dirty="0" smtClean="0">
                <a:sym typeface="Symbol"/>
              </a:rPr>
              <a:t></a:t>
            </a:r>
            <a:r>
              <a:rPr lang="en-US" sz="3200" dirty="0" smtClean="0"/>
              <a:t> water is saturated    </a:t>
            </a:r>
          </a:p>
          <a:p>
            <a:r>
              <a:rPr lang="en-US" sz="3200" dirty="0" smtClean="0"/>
              <a:t>    with KNO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. How many additional grams can be </a:t>
            </a:r>
          </a:p>
          <a:p>
            <a:r>
              <a:rPr lang="en-US" sz="3200" dirty="0" smtClean="0"/>
              <a:t>    dissolved if the temperature is raised to 45</a:t>
            </a:r>
            <a:r>
              <a:rPr lang="en-US" sz="3200" dirty="0" smtClean="0">
                <a:sym typeface="Symbol"/>
              </a:rPr>
              <a:t></a:t>
            </a:r>
            <a:r>
              <a:rPr lang="en-US" sz="3200" dirty="0" smtClean="0"/>
              <a:t>?</a:t>
            </a:r>
            <a:endParaRPr lang="en-US" sz="3200" u="sng" dirty="0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3546255" y="4454314"/>
            <a:ext cx="463520" cy="449882"/>
          </a:xfrm>
          <a:prstGeom prst="ellipse">
            <a:avLst/>
          </a:prstGeom>
          <a:noFill/>
          <a:ln w="476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 rot="5400000" flipH="1" flipV="1">
            <a:off x="3177389" y="3833553"/>
            <a:ext cx="1161288" cy="1476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2924847" y="3173469"/>
            <a:ext cx="768096" cy="1476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373260" y="2875538"/>
            <a:ext cx="76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32D2E"/>
                </a:solidFill>
              </a:rPr>
              <a:t>30 </a:t>
            </a:r>
            <a:r>
              <a:rPr lang="en-US" sz="2400" dirty="0" err="1" smtClean="0">
                <a:solidFill>
                  <a:srgbClr val="C32D2E"/>
                </a:solidFill>
              </a:rPr>
              <a:t>g</a:t>
            </a:r>
            <a:endParaRPr lang="en-US" sz="2400" dirty="0">
              <a:solidFill>
                <a:srgbClr val="C32D2E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rot="5400000" flipH="1" flipV="1">
            <a:off x="3244013" y="2865788"/>
            <a:ext cx="3163824" cy="1476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2924847" y="1261725"/>
            <a:ext cx="1755648" cy="1476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363234" y="1034258"/>
            <a:ext cx="76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32D2E"/>
                </a:solidFill>
              </a:rPr>
              <a:t>75 </a:t>
            </a:r>
            <a:r>
              <a:rPr lang="en-US" sz="2400" dirty="0" err="1" smtClean="0">
                <a:solidFill>
                  <a:srgbClr val="C32D2E"/>
                </a:solidFill>
              </a:rPr>
              <a:t>g</a:t>
            </a:r>
            <a:endParaRPr lang="en-US" sz="2400" dirty="0">
              <a:solidFill>
                <a:srgbClr val="C32D2E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3278107" y="6235924"/>
            <a:ext cx="4548005" cy="15929"/>
          </a:xfrm>
          <a:prstGeom prst="line">
            <a:avLst/>
          </a:prstGeom>
          <a:ln>
            <a:solidFill>
              <a:srgbClr val="C32D2E"/>
            </a:solidFill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446382" y="4291363"/>
            <a:ext cx="22590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45g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8" grpId="0"/>
      <p:bldP spid="61" grpId="0"/>
      <p:bldP spid="6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1048404" y="20547"/>
          <a:ext cx="7634151" cy="5237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89000" y="5266719"/>
            <a:ext cx="8255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What is the position at </a:t>
            </a:r>
            <a:r>
              <a:rPr lang="en-US" sz="3200" dirty="0" err="1" smtClean="0"/>
              <a:t>t</a:t>
            </a:r>
            <a:r>
              <a:rPr lang="en-US" sz="3200" dirty="0" smtClean="0"/>
              <a:t> = 11s?</a:t>
            </a:r>
            <a:endParaRPr lang="en-US" sz="3200" u="sng" dirty="0"/>
          </a:p>
        </p:txBody>
      </p:sp>
      <p:cxnSp>
        <p:nvCxnSpPr>
          <p:cNvPr id="56" name="Straight Arrow Connector 55"/>
          <p:cNvCxnSpPr/>
          <p:nvPr/>
        </p:nvCxnSpPr>
        <p:spPr>
          <a:xfrm rot="5400000" flipH="1" flipV="1">
            <a:off x="4225001" y="3066148"/>
            <a:ext cx="2560320" cy="1476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1876461" y="1645693"/>
            <a:ext cx="3474720" cy="1476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151062" y="5118371"/>
            <a:ext cx="19929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5.9 </a:t>
            </a:r>
            <a:r>
              <a:rPr lang="en-US" sz="5000" b="1" dirty="0" err="1" smtClean="0">
                <a:solidFill>
                  <a:schemeClr val="accent3"/>
                </a:solidFill>
                <a:latin typeface="Arial"/>
                <a:cs typeface="Arial"/>
              </a:rPr>
              <a:t>m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1048404" y="20547"/>
          <a:ext cx="7634151" cy="5237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89000" y="5266719"/>
            <a:ext cx="8255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What distance was traveled from </a:t>
            </a:r>
            <a:r>
              <a:rPr lang="en-US" sz="3200" dirty="0" err="1" smtClean="0"/>
              <a:t>t</a:t>
            </a:r>
            <a:r>
              <a:rPr lang="en-US" sz="3200" dirty="0" smtClean="0"/>
              <a:t> = 3s to 5s?</a:t>
            </a:r>
            <a:endParaRPr lang="en-US" sz="3200" u="sng" dirty="0"/>
          </a:p>
        </p:txBody>
      </p:sp>
      <p:cxnSp>
        <p:nvCxnSpPr>
          <p:cNvPr id="56" name="Straight Arrow Connector 55"/>
          <p:cNvCxnSpPr/>
          <p:nvPr/>
        </p:nvCxnSpPr>
        <p:spPr>
          <a:xfrm rot="5400000" flipH="1" flipV="1">
            <a:off x="2231995" y="3722409"/>
            <a:ext cx="1265317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 flipH="1" flipV="1">
            <a:off x="1736413" y="2596291"/>
            <a:ext cx="3563782" cy="1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1866163" y="2975377"/>
            <a:ext cx="841248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1890817" y="610667"/>
            <a:ext cx="1524124" cy="1864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402794" y="6048121"/>
            <a:ext cx="3765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32D2E"/>
                </a:solidFill>
              </a:rPr>
              <a:t>From 3m to 8m</a:t>
            </a:r>
            <a:endParaRPr lang="en-US" sz="2400" i="1" dirty="0">
              <a:solidFill>
                <a:srgbClr val="C32D2E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604720" y="5827235"/>
            <a:ext cx="19929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5 </a:t>
            </a:r>
            <a:r>
              <a:rPr lang="en-US" sz="5000" b="1" dirty="0" err="1" smtClean="0">
                <a:solidFill>
                  <a:schemeClr val="accent3"/>
                </a:solidFill>
                <a:latin typeface="Arial"/>
                <a:cs typeface="Arial"/>
              </a:rPr>
              <a:t>m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1048404" y="20547"/>
          <a:ext cx="7634151" cy="5237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89000" y="5266719"/>
            <a:ext cx="825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 During what time intervals was there no </a:t>
            </a:r>
          </a:p>
          <a:p>
            <a:r>
              <a:rPr lang="en-US" sz="3200" dirty="0" smtClean="0"/>
              <a:t>    motion?</a:t>
            </a:r>
            <a:endParaRPr lang="en-US" sz="3200" u="sng" dirty="0"/>
          </a:p>
        </p:txBody>
      </p:sp>
      <p:sp>
        <p:nvSpPr>
          <p:cNvPr id="56" name="Rounded Rectangle 55"/>
          <p:cNvSpPr/>
          <p:nvPr/>
        </p:nvSpPr>
        <p:spPr>
          <a:xfrm>
            <a:off x="1742417" y="2854171"/>
            <a:ext cx="1210833" cy="215922"/>
          </a:xfrm>
          <a:prstGeom prst="roundRect">
            <a:avLst/>
          </a:prstGeom>
          <a:noFill/>
          <a:ln w="41275" cap="flat" cmpd="sng" algn="ctr">
            <a:solidFill>
              <a:srgbClr val="C32D2E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3415741" y="536830"/>
            <a:ext cx="1210833" cy="215922"/>
          </a:xfrm>
          <a:prstGeom prst="roundRect">
            <a:avLst/>
          </a:prstGeom>
          <a:noFill/>
          <a:ln w="41275" cap="flat" cmpd="sng" algn="ctr">
            <a:solidFill>
              <a:srgbClr val="C32D2E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6654287" y="2854171"/>
            <a:ext cx="1037097" cy="215922"/>
          </a:xfrm>
          <a:prstGeom prst="roundRect">
            <a:avLst/>
          </a:prstGeom>
          <a:noFill/>
          <a:ln w="38100" cap="flat" cmpd="sng" algn="ctr">
            <a:solidFill>
              <a:srgbClr val="C32D2E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1830220" y="4178301"/>
            <a:ext cx="1010416" cy="208453"/>
            <a:chOff x="1830220" y="4178301"/>
            <a:chExt cx="1010416" cy="208453"/>
          </a:xfrm>
        </p:grpSpPr>
        <p:cxnSp>
          <p:nvCxnSpPr>
            <p:cNvPr id="60" name="Straight Arrow Connector 59"/>
            <p:cNvCxnSpPr/>
            <p:nvPr/>
          </p:nvCxnSpPr>
          <p:spPr>
            <a:xfrm rot="5400000" flipH="1" flipV="1">
              <a:off x="1729147" y="4279374"/>
              <a:ext cx="203733" cy="1588"/>
            </a:xfrm>
            <a:prstGeom prst="straightConnector1">
              <a:avLst/>
            </a:prstGeom>
            <a:ln>
              <a:solidFill>
                <a:srgbClr val="C32D2E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rot="5400000" flipH="1" flipV="1">
              <a:off x="2737975" y="4284094"/>
              <a:ext cx="203733" cy="1588"/>
            </a:xfrm>
            <a:prstGeom prst="straightConnector1">
              <a:avLst/>
            </a:prstGeom>
            <a:ln>
              <a:solidFill>
                <a:srgbClr val="C32D2E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1831808" y="4356611"/>
              <a:ext cx="1007239" cy="0"/>
            </a:xfrm>
            <a:prstGeom prst="line">
              <a:avLst/>
            </a:prstGeom>
            <a:ln>
              <a:solidFill>
                <a:srgbClr val="C32D2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3503518" y="4183021"/>
            <a:ext cx="1010416" cy="208453"/>
            <a:chOff x="1830220" y="4178301"/>
            <a:chExt cx="1010416" cy="208453"/>
          </a:xfrm>
        </p:grpSpPr>
        <p:cxnSp>
          <p:nvCxnSpPr>
            <p:cNvPr id="70" name="Straight Arrow Connector 69"/>
            <p:cNvCxnSpPr/>
            <p:nvPr/>
          </p:nvCxnSpPr>
          <p:spPr>
            <a:xfrm rot="5400000" flipH="1" flipV="1">
              <a:off x="1729147" y="4279374"/>
              <a:ext cx="203733" cy="1588"/>
            </a:xfrm>
            <a:prstGeom prst="straightConnector1">
              <a:avLst/>
            </a:prstGeom>
            <a:ln>
              <a:solidFill>
                <a:srgbClr val="C32D2E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rot="5400000" flipH="1" flipV="1">
              <a:off x="2737975" y="4284094"/>
              <a:ext cx="203733" cy="1588"/>
            </a:xfrm>
            <a:prstGeom prst="straightConnector1">
              <a:avLst/>
            </a:prstGeom>
            <a:ln>
              <a:solidFill>
                <a:srgbClr val="C32D2E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V="1">
              <a:off x="1831808" y="4356611"/>
              <a:ext cx="1007239" cy="0"/>
            </a:xfrm>
            <a:prstGeom prst="line">
              <a:avLst/>
            </a:prstGeom>
            <a:ln>
              <a:solidFill>
                <a:srgbClr val="C32D2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825321" y="4152877"/>
            <a:ext cx="656033" cy="226371"/>
            <a:chOff x="6825321" y="4152877"/>
            <a:chExt cx="656033" cy="226371"/>
          </a:xfrm>
        </p:grpSpPr>
        <p:cxnSp>
          <p:nvCxnSpPr>
            <p:cNvPr id="64" name="Straight Arrow Connector 63"/>
            <p:cNvCxnSpPr/>
            <p:nvPr/>
          </p:nvCxnSpPr>
          <p:spPr>
            <a:xfrm rot="5400000" flipH="1" flipV="1">
              <a:off x="6724249" y="4253950"/>
              <a:ext cx="203733" cy="1588"/>
            </a:xfrm>
            <a:prstGeom prst="straightConnector1">
              <a:avLst/>
            </a:prstGeom>
            <a:ln>
              <a:solidFill>
                <a:srgbClr val="C32D2E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5400000" flipH="1" flipV="1">
              <a:off x="7378693" y="4273438"/>
              <a:ext cx="203733" cy="1588"/>
            </a:xfrm>
            <a:prstGeom prst="straightConnector1">
              <a:avLst/>
            </a:prstGeom>
            <a:ln>
              <a:solidFill>
                <a:srgbClr val="C32D2E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6825321" y="4377660"/>
              <a:ext cx="656033" cy="1588"/>
            </a:xfrm>
            <a:prstGeom prst="line">
              <a:avLst/>
            </a:prstGeom>
            <a:ln>
              <a:solidFill>
                <a:srgbClr val="C32D2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75"/>
          <p:cNvSpPr txBox="1"/>
          <p:nvPr/>
        </p:nvSpPr>
        <p:spPr>
          <a:xfrm>
            <a:off x="2839867" y="5861727"/>
            <a:ext cx="19929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0-3 </a:t>
            </a:r>
            <a:r>
              <a:rPr lang="en-US" sz="5000" b="1" dirty="0" err="1" smtClean="0">
                <a:solidFill>
                  <a:schemeClr val="accent3"/>
                </a:solidFill>
                <a:latin typeface="Arial"/>
                <a:cs typeface="Arial"/>
              </a:rPr>
              <a:t>s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321207" y="5881215"/>
            <a:ext cx="19929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,5-8 </a:t>
            </a:r>
            <a:r>
              <a:rPr lang="en-US" sz="5000" b="1" dirty="0" err="1" smtClean="0">
                <a:solidFill>
                  <a:schemeClr val="accent3"/>
                </a:solidFill>
                <a:latin typeface="Arial"/>
                <a:cs typeface="Arial"/>
              </a:rPr>
              <a:t>s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950206" y="5885935"/>
            <a:ext cx="31790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,&amp; 15-17 </a:t>
            </a:r>
            <a:r>
              <a:rPr lang="en-US" sz="5000" b="1" dirty="0" err="1" smtClean="0">
                <a:solidFill>
                  <a:schemeClr val="accent3"/>
                </a:solidFill>
                <a:latin typeface="Arial"/>
                <a:cs typeface="Arial"/>
              </a:rPr>
              <a:t>s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76" grpId="0"/>
      <p:bldP spid="77" grpId="0"/>
      <p:bldP spid="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889000" y="116573"/>
          <a:ext cx="7882152" cy="5243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1166534" y="5473471"/>
            <a:ext cx="7977466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  When did gold cost $1500?</a:t>
            </a:r>
            <a:endParaRPr lang="en-US" sz="3200" u="sng" dirty="0" smtClean="0"/>
          </a:p>
          <a:p>
            <a:endParaRPr lang="en-US" sz="2900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1860548" y="3316267"/>
            <a:ext cx="723546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>
            <a:off x="2320934" y="3751363"/>
            <a:ext cx="668682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351938" y="6014404"/>
            <a:ext cx="32042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6 / 30 /11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1048404" y="20547"/>
          <a:ext cx="7634151" cy="5237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89000" y="5266719"/>
            <a:ext cx="825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4. During which time interval was motion the </a:t>
            </a:r>
          </a:p>
          <a:p>
            <a:r>
              <a:rPr lang="en-US" sz="3200" dirty="0" smtClean="0"/>
              <a:t>     slowest? </a:t>
            </a:r>
            <a:endParaRPr lang="en-US" sz="3200" u="sng" dirty="0"/>
          </a:p>
        </p:txBody>
      </p:sp>
      <p:grpSp>
        <p:nvGrpSpPr>
          <p:cNvPr id="76" name="Group 75"/>
          <p:cNvGrpSpPr/>
          <p:nvPr/>
        </p:nvGrpSpPr>
        <p:grpSpPr>
          <a:xfrm>
            <a:off x="2820352" y="610667"/>
            <a:ext cx="620184" cy="2331402"/>
            <a:chOff x="2820352" y="610667"/>
            <a:chExt cx="620184" cy="2331402"/>
          </a:xfrm>
        </p:grpSpPr>
        <p:cxnSp>
          <p:nvCxnSpPr>
            <p:cNvPr id="59" name="Straight Connector 58"/>
            <p:cNvCxnSpPr/>
            <p:nvPr/>
          </p:nvCxnSpPr>
          <p:spPr>
            <a:xfrm rot="5400000">
              <a:off x="1655583" y="1777300"/>
              <a:ext cx="2329539" cy="0"/>
            </a:xfrm>
            <a:prstGeom prst="line">
              <a:avLst/>
            </a:prstGeom>
            <a:effectLst>
              <a:glow rad="63500">
                <a:schemeClr val="accent2">
                  <a:alpha val="75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2820352" y="610667"/>
              <a:ext cx="620184" cy="1864"/>
            </a:xfrm>
            <a:prstGeom prst="line">
              <a:avLst/>
            </a:prstGeom>
            <a:effectLst>
              <a:glow rad="63500">
                <a:schemeClr val="accent2">
                  <a:alpha val="75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1751797" y="-19604"/>
            <a:ext cx="218540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i="1" dirty="0" smtClean="0">
                <a:solidFill>
                  <a:srgbClr val="C32D2E"/>
                </a:solidFill>
              </a:rPr>
              <a:t>5 </a:t>
            </a:r>
            <a:r>
              <a:rPr lang="en-US" sz="3500" i="1" dirty="0" err="1" smtClean="0">
                <a:solidFill>
                  <a:srgbClr val="C32D2E"/>
                </a:solidFill>
              </a:rPr>
              <a:t>m</a:t>
            </a:r>
            <a:r>
              <a:rPr lang="en-US" sz="3500" i="1" dirty="0" smtClean="0">
                <a:solidFill>
                  <a:srgbClr val="C32D2E"/>
                </a:solidFill>
              </a:rPr>
              <a:t> in 2 </a:t>
            </a:r>
            <a:r>
              <a:rPr lang="en-US" sz="3500" i="1" dirty="0" err="1" smtClean="0">
                <a:solidFill>
                  <a:srgbClr val="C32D2E"/>
                </a:solidFill>
              </a:rPr>
              <a:t>s</a:t>
            </a:r>
            <a:endParaRPr lang="en-US" sz="3500" i="1" dirty="0">
              <a:solidFill>
                <a:srgbClr val="C32D2E"/>
              </a:solidFill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4582246" y="640874"/>
            <a:ext cx="2286000" cy="2329539"/>
            <a:chOff x="4582246" y="640874"/>
            <a:chExt cx="2286000" cy="2329539"/>
          </a:xfrm>
        </p:grpSpPr>
        <p:cxnSp>
          <p:nvCxnSpPr>
            <p:cNvPr id="63" name="Straight Connector 62"/>
            <p:cNvCxnSpPr/>
            <p:nvPr/>
          </p:nvCxnSpPr>
          <p:spPr>
            <a:xfrm rot="5400000">
              <a:off x="5686773" y="1805644"/>
              <a:ext cx="2329539" cy="0"/>
            </a:xfrm>
            <a:prstGeom prst="line">
              <a:avLst/>
            </a:prstGeom>
            <a:effectLst>
              <a:glow rad="63500">
                <a:schemeClr val="accent2">
                  <a:alpha val="75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4582246" y="644923"/>
              <a:ext cx="2286000" cy="1864"/>
            </a:xfrm>
            <a:prstGeom prst="line">
              <a:avLst/>
            </a:prstGeom>
            <a:effectLst>
              <a:glow rad="63500">
                <a:schemeClr val="accent2">
                  <a:alpha val="75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6422593" y="-29652"/>
            <a:ext cx="218540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i="1" dirty="0" smtClean="0">
                <a:solidFill>
                  <a:srgbClr val="C32D2E"/>
                </a:solidFill>
              </a:rPr>
              <a:t>5 </a:t>
            </a:r>
            <a:r>
              <a:rPr lang="en-US" sz="3500" i="1" dirty="0" err="1" smtClean="0">
                <a:solidFill>
                  <a:srgbClr val="C32D2E"/>
                </a:solidFill>
              </a:rPr>
              <a:t>m</a:t>
            </a:r>
            <a:r>
              <a:rPr lang="en-US" sz="3500" i="1" dirty="0" smtClean="0">
                <a:solidFill>
                  <a:srgbClr val="C32D2E"/>
                </a:solidFill>
              </a:rPr>
              <a:t> in 7 </a:t>
            </a:r>
            <a:r>
              <a:rPr lang="en-US" sz="3500" i="1" dirty="0" err="1" smtClean="0">
                <a:solidFill>
                  <a:srgbClr val="C32D2E"/>
                </a:solidFill>
              </a:rPr>
              <a:t>s</a:t>
            </a:r>
            <a:endParaRPr lang="en-US" sz="3500" i="1" dirty="0">
              <a:solidFill>
                <a:srgbClr val="C32D2E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7575470" y="2942070"/>
            <a:ext cx="914400" cy="1371600"/>
            <a:chOff x="7575470" y="2942070"/>
            <a:chExt cx="914400" cy="1371600"/>
          </a:xfrm>
        </p:grpSpPr>
        <p:cxnSp>
          <p:nvCxnSpPr>
            <p:cNvPr id="66" name="Straight Connector 65"/>
            <p:cNvCxnSpPr/>
            <p:nvPr/>
          </p:nvCxnSpPr>
          <p:spPr>
            <a:xfrm rot="5400000">
              <a:off x="7804070" y="3627870"/>
              <a:ext cx="1371600" cy="0"/>
            </a:xfrm>
            <a:prstGeom prst="line">
              <a:avLst/>
            </a:prstGeom>
            <a:effectLst>
              <a:glow rad="63500">
                <a:schemeClr val="accent2">
                  <a:alpha val="75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7575470" y="2968550"/>
              <a:ext cx="914400" cy="1864"/>
            </a:xfrm>
            <a:prstGeom prst="line">
              <a:avLst/>
            </a:prstGeom>
            <a:effectLst>
              <a:glow rad="63500">
                <a:schemeClr val="accent2">
                  <a:alpha val="75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extBox 67"/>
          <p:cNvSpPr txBox="1"/>
          <p:nvPr/>
        </p:nvSpPr>
        <p:spPr>
          <a:xfrm>
            <a:off x="7209931" y="2352716"/>
            <a:ext cx="218540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i="1" dirty="0" smtClean="0">
                <a:solidFill>
                  <a:srgbClr val="C32D2E"/>
                </a:solidFill>
              </a:rPr>
              <a:t>3 </a:t>
            </a:r>
            <a:r>
              <a:rPr lang="en-US" sz="3500" i="1" dirty="0" err="1" smtClean="0">
                <a:solidFill>
                  <a:srgbClr val="C32D2E"/>
                </a:solidFill>
              </a:rPr>
              <a:t>m</a:t>
            </a:r>
            <a:r>
              <a:rPr lang="en-US" sz="3500" i="1" dirty="0" smtClean="0">
                <a:solidFill>
                  <a:srgbClr val="C32D2E"/>
                </a:solidFill>
              </a:rPr>
              <a:t> in 3 </a:t>
            </a:r>
            <a:r>
              <a:rPr lang="en-US" sz="3500" i="1" dirty="0" err="1" smtClean="0">
                <a:solidFill>
                  <a:srgbClr val="C32D2E"/>
                </a:solidFill>
              </a:rPr>
              <a:t>s</a:t>
            </a:r>
            <a:endParaRPr lang="en-US" sz="3500" i="1" dirty="0">
              <a:solidFill>
                <a:srgbClr val="C32D2E"/>
              </a:solidFill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4492856" y="4147757"/>
            <a:ext cx="2324591" cy="216723"/>
            <a:chOff x="4492856" y="4147757"/>
            <a:chExt cx="2324591" cy="216723"/>
          </a:xfrm>
        </p:grpSpPr>
        <p:cxnSp>
          <p:nvCxnSpPr>
            <p:cNvPr id="70" name="Straight Arrow Connector 69"/>
            <p:cNvCxnSpPr/>
            <p:nvPr/>
          </p:nvCxnSpPr>
          <p:spPr>
            <a:xfrm rot="5400000" flipH="1" flipV="1">
              <a:off x="4400454" y="4240160"/>
              <a:ext cx="186393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rot="5400000" flipH="1" flipV="1">
              <a:off x="6723456" y="4244880"/>
              <a:ext cx="186393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4492856" y="4362892"/>
              <a:ext cx="2324591" cy="158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5182954" y="5827235"/>
            <a:ext cx="34147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8 – 15 </a:t>
            </a:r>
            <a:r>
              <a:rPr lang="en-US" sz="5000" b="1" dirty="0" err="1" smtClean="0">
                <a:solidFill>
                  <a:schemeClr val="accent3"/>
                </a:solidFill>
                <a:latin typeface="Arial"/>
                <a:cs typeface="Arial"/>
              </a:rPr>
              <a:t>s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5" grpId="0"/>
      <p:bldP spid="68" grpId="0"/>
      <p:bldP spid="7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1048404" y="20547"/>
          <a:ext cx="7634151" cy="5237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89000" y="5266719"/>
            <a:ext cx="825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5. What distance was traveled from </a:t>
            </a:r>
            <a:r>
              <a:rPr lang="en-US" sz="3200" dirty="0" err="1" smtClean="0"/>
              <a:t>t</a:t>
            </a:r>
            <a:r>
              <a:rPr lang="en-US" sz="3200" dirty="0" smtClean="0"/>
              <a:t> = 17s to </a:t>
            </a:r>
          </a:p>
          <a:p>
            <a:r>
              <a:rPr lang="en-US" sz="3200" dirty="0" smtClean="0"/>
              <a:t>    20s?</a:t>
            </a:r>
            <a:endParaRPr lang="en-US" sz="3200" u="sng" dirty="0"/>
          </a:p>
        </p:txBody>
      </p:sp>
      <p:grpSp>
        <p:nvGrpSpPr>
          <p:cNvPr id="56" name="Group 55"/>
          <p:cNvGrpSpPr/>
          <p:nvPr/>
        </p:nvGrpSpPr>
        <p:grpSpPr>
          <a:xfrm>
            <a:off x="7490338" y="4330701"/>
            <a:ext cx="1010416" cy="208453"/>
            <a:chOff x="1830220" y="4178301"/>
            <a:chExt cx="1010416" cy="208453"/>
          </a:xfrm>
        </p:grpSpPr>
        <p:cxnSp>
          <p:nvCxnSpPr>
            <p:cNvPr id="57" name="Straight Arrow Connector 56"/>
            <p:cNvCxnSpPr/>
            <p:nvPr/>
          </p:nvCxnSpPr>
          <p:spPr>
            <a:xfrm rot="5400000" flipH="1" flipV="1">
              <a:off x="1729147" y="4279374"/>
              <a:ext cx="203733" cy="1588"/>
            </a:xfrm>
            <a:prstGeom prst="straightConnector1">
              <a:avLst/>
            </a:prstGeom>
            <a:ln>
              <a:solidFill>
                <a:srgbClr val="C32D2E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rot="5400000" flipH="1" flipV="1">
              <a:off x="2737975" y="4284094"/>
              <a:ext cx="203733" cy="1588"/>
            </a:xfrm>
            <a:prstGeom prst="straightConnector1">
              <a:avLst/>
            </a:prstGeom>
            <a:ln>
              <a:solidFill>
                <a:srgbClr val="C32D2E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1831808" y="4356611"/>
              <a:ext cx="1007239" cy="0"/>
            </a:xfrm>
            <a:prstGeom prst="line">
              <a:avLst/>
            </a:prstGeom>
            <a:ln>
              <a:solidFill>
                <a:srgbClr val="C32D2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0" name="Straight Arrow Connector 59"/>
          <p:cNvCxnSpPr/>
          <p:nvPr/>
        </p:nvCxnSpPr>
        <p:spPr>
          <a:xfrm rot="5400000" flipH="1" flipV="1">
            <a:off x="6856885" y="3657910"/>
            <a:ext cx="1265317" cy="1588"/>
          </a:xfrm>
          <a:prstGeom prst="straightConnector1">
            <a:avLst/>
          </a:prstGeom>
          <a:ln>
            <a:headEnd type="arrow"/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585746" y="5827235"/>
            <a:ext cx="20119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3 </a:t>
            </a:r>
            <a:r>
              <a:rPr lang="en-US" sz="5000" b="1" dirty="0" err="1" smtClean="0">
                <a:solidFill>
                  <a:schemeClr val="accent3"/>
                </a:solidFill>
                <a:latin typeface="Arial"/>
                <a:cs typeface="Arial"/>
              </a:rPr>
              <a:t>m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777240" y="116573"/>
          <a:ext cx="8007653" cy="5243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1166534" y="5473471"/>
            <a:ext cx="7977466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4"/>
            </a:pPr>
            <a:r>
              <a:rPr lang="en-US" sz="3200" dirty="0" smtClean="0"/>
              <a:t>During which 10 day period did the price of gold decrease the most?</a:t>
            </a:r>
            <a:endParaRPr lang="en-US" sz="3200" u="sng" dirty="0" smtClean="0"/>
          </a:p>
          <a:p>
            <a:endParaRPr lang="en-US" sz="2900" dirty="0"/>
          </a:p>
        </p:txBody>
      </p:sp>
      <p:sp>
        <p:nvSpPr>
          <p:cNvPr id="56" name="TextBox 55"/>
          <p:cNvSpPr txBox="1"/>
          <p:nvPr/>
        </p:nvSpPr>
        <p:spPr>
          <a:xfrm>
            <a:off x="5832664" y="5980198"/>
            <a:ext cx="320427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 smtClean="0">
                <a:solidFill>
                  <a:schemeClr val="accent3"/>
                </a:solidFill>
                <a:latin typeface="Arial"/>
                <a:cs typeface="Arial"/>
              </a:rPr>
              <a:t>Sept 18-28</a:t>
            </a:r>
            <a:endParaRPr lang="en-US" sz="46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rot="16200000" flipH="1">
            <a:off x="5233283" y="1698680"/>
            <a:ext cx="1147430" cy="303052"/>
          </a:xfrm>
          <a:prstGeom prst="straightConnector1">
            <a:avLst/>
          </a:prstGeom>
          <a:ln>
            <a:headEnd type="arrow"/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5462452" y="1217419"/>
            <a:ext cx="634950" cy="3755250"/>
            <a:chOff x="5507812" y="1217419"/>
            <a:chExt cx="634950" cy="3755250"/>
          </a:xfrm>
        </p:grpSpPr>
        <p:sp>
          <p:nvSpPr>
            <p:cNvPr id="61" name="Rectangle 60"/>
            <p:cNvSpPr/>
            <p:nvPr/>
          </p:nvSpPr>
          <p:spPr>
            <a:xfrm>
              <a:off x="5625940" y="1217419"/>
              <a:ext cx="358594" cy="2747331"/>
            </a:xfrm>
            <a:prstGeom prst="rect">
              <a:avLst/>
            </a:prstGeom>
            <a:solidFill>
              <a:schemeClr val="accent2">
                <a:alpha val="44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5507812" y="4023822"/>
              <a:ext cx="634950" cy="948847"/>
            </a:xfrm>
            <a:prstGeom prst="roundRect">
              <a:avLst/>
            </a:prstGeom>
            <a:noFill/>
            <a:ln w="3810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2">
                  <a:alpha val="75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4" name="Chart 53"/>
          <p:cNvGraphicFramePr/>
          <p:nvPr/>
        </p:nvGraphicFramePr>
        <p:xfrm>
          <a:off x="889000" y="116573"/>
          <a:ext cx="7882152" cy="5243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889000" y="5089503"/>
            <a:ext cx="82550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5"/>
            </a:pPr>
            <a:r>
              <a:rPr lang="en-US" sz="3200" dirty="0" smtClean="0"/>
              <a:t>If you bought 3 ounces of gold on June 30 and sold  it on Sept 8, how much would you profit?  </a:t>
            </a:r>
            <a:endParaRPr lang="en-US" sz="3200" u="sng" dirty="0" smtClean="0"/>
          </a:p>
          <a:p>
            <a:endParaRPr lang="en-US" sz="2900" dirty="0"/>
          </a:p>
        </p:txBody>
      </p:sp>
      <p:cxnSp>
        <p:nvCxnSpPr>
          <p:cNvPr id="57" name="Straight Arrow Connector 56"/>
          <p:cNvCxnSpPr/>
          <p:nvPr/>
        </p:nvCxnSpPr>
        <p:spPr>
          <a:xfrm rot="5400000" flipH="1" flipV="1">
            <a:off x="3688994" y="2539755"/>
            <a:ext cx="3106051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1881203" y="901626"/>
            <a:ext cx="3291840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496736" y="281671"/>
            <a:ext cx="1679661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00" b="1" dirty="0" smtClean="0">
                <a:solidFill>
                  <a:schemeClr val="accent3"/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  <a:latin typeface="Arial"/>
                <a:cs typeface="Arial"/>
              </a:rPr>
              <a:t>$1820</a:t>
            </a:r>
            <a:endParaRPr lang="en-US" sz="3700" b="1" dirty="0">
              <a:solidFill>
                <a:schemeClr val="accent3"/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  <a:latin typeface="Arial"/>
              <a:cs typeface="Arial"/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rot="5400000" flipH="1" flipV="1">
            <a:off x="2323912" y="3699186"/>
            <a:ext cx="640080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 flipV="1">
            <a:off x="1870906" y="3290402"/>
            <a:ext cx="640080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887848" y="3056863"/>
            <a:ext cx="1679661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00" b="1" dirty="0" smtClean="0">
                <a:solidFill>
                  <a:schemeClr val="accent3"/>
                </a:solidFill>
                <a:effectLst>
                  <a:glow rad="63500">
                    <a:schemeClr val="accent2">
                      <a:alpha val="75000"/>
                    </a:schemeClr>
                  </a:glow>
                </a:effectLst>
                <a:latin typeface="Arial"/>
                <a:cs typeface="Arial"/>
              </a:rPr>
              <a:t>$1500</a:t>
            </a:r>
            <a:endParaRPr lang="en-US" sz="3700" b="1" dirty="0">
              <a:solidFill>
                <a:schemeClr val="accent3"/>
              </a:solidFill>
              <a:effectLst>
                <a:glow rad="63500">
                  <a:schemeClr val="accent2">
                    <a:alpha val="75000"/>
                  </a:schemeClr>
                </a:glow>
              </a:effectLst>
              <a:latin typeface="Arial"/>
              <a:cs typeface="Arial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496736" y="2691723"/>
            <a:ext cx="3647264" cy="923330"/>
          </a:xfrm>
          <a:prstGeom prst="rect">
            <a:avLst/>
          </a:prstGeom>
          <a:solidFill>
            <a:srgbClr val="FEB80A">
              <a:alpha val="7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Profit for 1 ounce:</a:t>
            </a:r>
          </a:p>
          <a:p>
            <a:r>
              <a:rPr lang="en-US" sz="2700" dirty="0" smtClean="0"/>
              <a:t>$1820 – $1500  =  $320 </a:t>
            </a:r>
            <a:endParaRPr lang="en-US" sz="2700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3750627" y="5645805"/>
            <a:ext cx="1492187" cy="1588"/>
          </a:xfrm>
          <a:prstGeom prst="line">
            <a:avLst/>
          </a:prstGeom>
          <a:effectLst>
            <a:glow rad="63500">
              <a:schemeClr val="accent2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478488" y="6074637"/>
            <a:ext cx="228519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$320  </a:t>
            </a:r>
            <a:r>
              <a:rPr lang="en-US" sz="3400" dirty="0" err="1" smtClean="0"/>
              <a:t>x</a:t>
            </a:r>
            <a:r>
              <a:rPr lang="en-US" sz="3400" dirty="0" smtClean="0"/>
              <a:t>  3  = </a:t>
            </a:r>
            <a:endParaRPr lang="en-US" sz="3400" dirty="0"/>
          </a:p>
        </p:txBody>
      </p:sp>
      <p:sp>
        <p:nvSpPr>
          <p:cNvPr id="67" name="TextBox 66"/>
          <p:cNvSpPr txBox="1"/>
          <p:nvPr/>
        </p:nvSpPr>
        <p:spPr>
          <a:xfrm>
            <a:off x="5950754" y="6014404"/>
            <a:ext cx="32042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$960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2" grpId="0"/>
      <p:bldP spid="63" grpId="0" animBg="1"/>
      <p:bldP spid="66" grpId="0"/>
      <p:bldP spid="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7" name="Chart 56"/>
          <p:cNvGraphicFramePr/>
          <p:nvPr/>
        </p:nvGraphicFramePr>
        <p:xfrm>
          <a:off x="777241" y="112804"/>
          <a:ext cx="7757652" cy="525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89000" y="5311023"/>
            <a:ext cx="825500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Which snack is the most popular?</a:t>
            </a:r>
            <a:endParaRPr lang="en-US" sz="3200" u="sng" dirty="0" smtClean="0"/>
          </a:p>
          <a:p>
            <a:endParaRPr lang="en-US" sz="2900" dirty="0"/>
          </a:p>
        </p:txBody>
      </p:sp>
      <p:sp>
        <p:nvSpPr>
          <p:cNvPr id="55" name="Oval 54"/>
          <p:cNvSpPr/>
          <p:nvPr/>
        </p:nvSpPr>
        <p:spPr>
          <a:xfrm>
            <a:off x="4552705" y="1881386"/>
            <a:ext cx="1220900" cy="992434"/>
          </a:xfrm>
          <a:prstGeom prst="ellipse">
            <a:avLst/>
          </a:prstGeom>
          <a:noFill/>
          <a:ln w="476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4656067" y="5847668"/>
            <a:ext cx="32042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chips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7" name="Chart 56"/>
          <p:cNvGraphicFramePr/>
          <p:nvPr/>
        </p:nvGraphicFramePr>
        <p:xfrm>
          <a:off x="777241" y="112804"/>
          <a:ext cx="7757652" cy="525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89000" y="5311023"/>
            <a:ext cx="825500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Which snack do only 4% of people prefer?</a:t>
            </a:r>
            <a:endParaRPr lang="en-US" sz="3200" u="sng" dirty="0" smtClean="0"/>
          </a:p>
          <a:p>
            <a:endParaRPr lang="en-US" sz="2900" dirty="0"/>
          </a:p>
        </p:txBody>
      </p:sp>
      <p:sp>
        <p:nvSpPr>
          <p:cNvPr id="55" name="Oval 54"/>
          <p:cNvSpPr/>
          <p:nvPr/>
        </p:nvSpPr>
        <p:spPr>
          <a:xfrm>
            <a:off x="2529727" y="382552"/>
            <a:ext cx="1220900" cy="992434"/>
          </a:xfrm>
          <a:prstGeom prst="ellipse">
            <a:avLst/>
          </a:prstGeom>
          <a:noFill/>
          <a:ln w="476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4656067" y="5847668"/>
            <a:ext cx="32042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carrots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 rot="16200000">
            <a:off x="-3022092" y="3042640"/>
            <a:ext cx="6821424" cy="777240"/>
            <a:chOff x="-310632" y="67921"/>
            <a:chExt cx="9729274" cy="1412412"/>
          </a:xfrm>
        </p:grpSpPr>
        <p:sp>
          <p:nvSpPr>
            <p:cNvPr id="53" name="4-Point Star 52"/>
            <p:cNvSpPr/>
            <p:nvPr/>
          </p:nvSpPr>
          <p:spPr>
            <a:xfrm>
              <a:off x="-310632" y="333137"/>
              <a:ext cx="841676" cy="782716"/>
            </a:xfrm>
            <a:prstGeom prst="star4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4-Point Star 3"/>
            <p:cNvSpPr/>
            <p:nvPr/>
          </p:nvSpPr>
          <p:spPr>
            <a:xfrm>
              <a:off x="221505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4-Point Star 4"/>
            <p:cNvSpPr/>
            <p:nvPr/>
          </p:nvSpPr>
          <p:spPr>
            <a:xfrm>
              <a:off x="2768815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332257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3876341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4430104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4983867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553763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609139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4-Point Star 11"/>
            <p:cNvSpPr/>
            <p:nvPr/>
          </p:nvSpPr>
          <p:spPr>
            <a:xfrm>
              <a:off x="664515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4-Point Star 12"/>
            <p:cNvSpPr/>
            <p:nvPr/>
          </p:nvSpPr>
          <p:spPr>
            <a:xfrm>
              <a:off x="719891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4-Point Star 13"/>
            <p:cNvSpPr/>
            <p:nvPr/>
          </p:nvSpPr>
          <p:spPr>
            <a:xfrm>
              <a:off x="7752682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4-Point Star 14"/>
            <p:cNvSpPr/>
            <p:nvPr/>
          </p:nvSpPr>
          <p:spPr>
            <a:xfrm>
              <a:off x="0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8306438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553763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1107526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1661289" y="67921"/>
              <a:ext cx="841676" cy="782716"/>
            </a:xfrm>
            <a:prstGeom prst="star4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51"/>
            <p:cNvGrpSpPr/>
            <p:nvPr/>
          </p:nvGrpSpPr>
          <p:grpSpPr>
            <a:xfrm>
              <a:off x="270528" y="353233"/>
              <a:ext cx="9148114" cy="782716"/>
              <a:chOff x="270528" y="353233"/>
              <a:chExt cx="9148114" cy="782716"/>
            </a:xfrm>
          </p:grpSpPr>
          <p:sp>
            <p:nvSpPr>
              <p:cNvPr id="20" name="4-Point Star 19"/>
              <p:cNvSpPr/>
              <p:nvPr/>
            </p:nvSpPr>
            <p:spPr>
              <a:xfrm>
                <a:off x="248558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4-Point Star 20"/>
              <p:cNvSpPr/>
              <p:nvPr/>
            </p:nvSpPr>
            <p:spPr>
              <a:xfrm>
                <a:off x="3039343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4-Point Star 21"/>
              <p:cNvSpPr/>
              <p:nvPr/>
            </p:nvSpPr>
            <p:spPr>
              <a:xfrm>
                <a:off x="359310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4-Point Star 22"/>
              <p:cNvSpPr/>
              <p:nvPr/>
            </p:nvSpPr>
            <p:spPr>
              <a:xfrm>
                <a:off x="4146869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4-Point Star 23"/>
              <p:cNvSpPr/>
              <p:nvPr/>
            </p:nvSpPr>
            <p:spPr>
              <a:xfrm>
                <a:off x="4700632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4-Point Star 24"/>
              <p:cNvSpPr/>
              <p:nvPr/>
            </p:nvSpPr>
            <p:spPr>
              <a:xfrm>
                <a:off x="5254395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4-Point Star 25"/>
              <p:cNvSpPr/>
              <p:nvPr/>
            </p:nvSpPr>
            <p:spPr>
              <a:xfrm>
                <a:off x="580815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4-Point Star 26"/>
              <p:cNvSpPr/>
              <p:nvPr/>
            </p:nvSpPr>
            <p:spPr>
              <a:xfrm>
                <a:off x="636192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4-Point Star 27"/>
              <p:cNvSpPr/>
              <p:nvPr/>
            </p:nvSpPr>
            <p:spPr>
              <a:xfrm>
                <a:off x="691568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4-Point Star 28"/>
              <p:cNvSpPr/>
              <p:nvPr/>
            </p:nvSpPr>
            <p:spPr>
              <a:xfrm>
                <a:off x="746944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4-Point Star 29"/>
              <p:cNvSpPr/>
              <p:nvPr/>
            </p:nvSpPr>
            <p:spPr>
              <a:xfrm>
                <a:off x="8023210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4-Point Star 30"/>
              <p:cNvSpPr/>
              <p:nvPr/>
            </p:nvSpPr>
            <p:spPr>
              <a:xfrm>
                <a:off x="270528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4-Point Star 31"/>
              <p:cNvSpPr/>
              <p:nvPr/>
            </p:nvSpPr>
            <p:spPr>
              <a:xfrm>
                <a:off x="8576966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4-Point Star 32"/>
              <p:cNvSpPr/>
              <p:nvPr/>
            </p:nvSpPr>
            <p:spPr>
              <a:xfrm>
                <a:off x="824291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4-Point Star 33"/>
              <p:cNvSpPr/>
              <p:nvPr/>
            </p:nvSpPr>
            <p:spPr>
              <a:xfrm>
                <a:off x="1378054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4-Point Star 34"/>
              <p:cNvSpPr/>
              <p:nvPr/>
            </p:nvSpPr>
            <p:spPr>
              <a:xfrm>
                <a:off x="1931817" y="353233"/>
                <a:ext cx="841676" cy="782716"/>
              </a:xfrm>
              <a:prstGeom prst="star4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4-Point Star 35"/>
            <p:cNvSpPr/>
            <p:nvPr/>
          </p:nvSpPr>
          <p:spPr>
            <a:xfrm>
              <a:off x="219500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2748763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>
            <a:xfrm>
              <a:off x="330252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3856289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>
            <a:xfrm>
              <a:off x="441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4-Point Star 40"/>
            <p:cNvSpPr/>
            <p:nvPr/>
          </p:nvSpPr>
          <p:spPr>
            <a:xfrm>
              <a:off x="4963815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>
            <a:xfrm>
              <a:off x="5517578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>
            <a:xfrm>
              <a:off x="607134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>
            <a:xfrm>
              <a:off x="662510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-Point Star 44"/>
            <p:cNvSpPr/>
            <p:nvPr/>
          </p:nvSpPr>
          <p:spPr>
            <a:xfrm>
              <a:off x="717886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-Point Star 45"/>
            <p:cNvSpPr/>
            <p:nvPr/>
          </p:nvSpPr>
          <p:spPr>
            <a:xfrm>
              <a:off x="7732630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-Point Star 46"/>
            <p:cNvSpPr/>
            <p:nvPr/>
          </p:nvSpPr>
          <p:spPr>
            <a:xfrm>
              <a:off x="-20052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-Point Star 47"/>
            <p:cNvSpPr/>
            <p:nvPr/>
          </p:nvSpPr>
          <p:spPr>
            <a:xfrm>
              <a:off x="8286386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-Point Star 48"/>
            <p:cNvSpPr/>
            <p:nvPr/>
          </p:nvSpPr>
          <p:spPr>
            <a:xfrm>
              <a:off x="533711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1087474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4-Point Star 50"/>
            <p:cNvSpPr/>
            <p:nvPr/>
          </p:nvSpPr>
          <p:spPr>
            <a:xfrm>
              <a:off x="1641237" y="697617"/>
              <a:ext cx="841676" cy="782716"/>
            </a:xfrm>
            <a:prstGeom prst="star4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7" name="Chart 56"/>
          <p:cNvGraphicFramePr/>
          <p:nvPr/>
        </p:nvGraphicFramePr>
        <p:xfrm>
          <a:off x="777241" y="112804"/>
          <a:ext cx="7757652" cy="525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89000" y="5311023"/>
            <a:ext cx="82550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 What percentage of people prefer sweet </a:t>
            </a:r>
          </a:p>
          <a:p>
            <a:r>
              <a:rPr lang="en-US" sz="3200" dirty="0" smtClean="0"/>
              <a:t>     snacks?</a:t>
            </a:r>
            <a:endParaRPr lang="en-US" sz="3200" u="sng" dirty="0" smtClean="0"/>
          </a:p>
          <a:p>
            <a:endParaRPr lang="en-US" sz="2900" dirty="0"/>
          </a:p>
        </p:txBody>
      </p:sp>
      <p:sp>
        <p:nvSpPr>
          <p:cNvPr id="55" name="Rectangle 54"/>
          <p:cNvSpPr/>
          <p:nvPr/>
        </p:nvSpPr>
        <p:spPr>
          <a:xfrm>
            <a:off x="6630046" y="2409153"/>
            <a:ext cx="1904847" cy="779793"/>
          </a:xfrm>
          <a:prstGeom prst="rect">
            <a:avLst/>
          </a:prstGeom>
          <a:noFill/>
          <a:ln w="317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flipV="1">
            <a:off x="1880023" y="1995242"/>
            <a:ext cx="1220900" cy="776512"/>
          </a:xfrm>
          <a:prstGeom prst="ellipse">
            <a:avLst/>
          </a:prstGeom>
          <a:noFill/>
          <a:ln w="476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 flipV="1">
            <a:off x="2475403" y="3978874"/>
            <a:ext cx="1220900" cy="776512"/>
          </a:xfrm>
          <a:prstGeom prst="ellipse">
            <a:avLst/>
          </a:prstGeom>
          <a:noFill/>
          <a:ln w="476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3100923" y="6034062"/>
            <a:ext cx="26136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smtClean="0"/>
              <a:t>29  +  19  = </a:t>
            </a:r>
            <a:endParaRPr lang="en-US" sz="4200" dirty="0"/>
          </a:p>
        </p:txBody>
      </p:sp>
      <p:sp>
        <p:nvSpPr>
          <p:cNvPr id="60" name="TextBox 59"/>
          <p:cNvSpPr txBox="1"/>
          <p:nvPr/>
        </p:nvSpPr>
        <p:spPr>
          <a:xfrm>
            <a:off x="5714539" y="5960222"/>
            <a:ext cx="32042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accent3"/>
                </a:solidFill>
                <a:latin typeface="Arial"/>
                <a:cs typeface="Arial"/>
              </a:rPr>
              <a:t>48%</a:t>
            </a:r>
            <a:endParaRPr lang="en-US" sz="50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8" grpId="0" animBg="1"/>
      <p:bldP spid="59" grpId="0"/>
      <p:bldP spid="60" grpId="0"/>
    </p:bldLst>
  </p:timing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1067</Words>
  <Application>Microsoft Office PowerPoint</Application>
  <PresentationFormat>On-screen Show (4:3)</PresentationFormat>
  <Paragraphs>213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Lisa Tarman</dc:creator>
  <cp:lastModifiedBy>Joshua Aragon</cp:lastModifiedBy>
  <cp:revision>42</cp:revision>
  <dcterms:created xsi:type="dcterms:W3CDTF">2011-12-24T03:32:18Z</dcterms:created>
  <dcterms:modified xsi:type="dcterms:W3CDTF">2015-08-13T19:31:11Z</dcterms:modified>
</cp:coreProperties>
</file>